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/>
    <p:restoredTop sz="94599"/>
  </p:normalViewPr>
  <p:slideViewPr>
    <p:cSldViewPr snapToGrid="0">
      <p:cViewPr varScale="1">
        <p:scale>
          <a:sx n="106" d="100"/>
          <a:sy n="106" d="100"/>
        </p:scale>
        <p:origin x="8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88DF9-CD0F-4F99-BF18-B31C73DF927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DC019AA-97F2-4CC7-831F-C9BE8FE7D7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/>
            <a:t>Zmniejszenie emisji CO₂</a:t>
          </a:r>
          <a:r>
            <a:rPr lang="pl-PL" sz="1800" dirty="0"/>
            <a:t>:</a:t>
          </a:r>
          <a:br>
            <a:rPr lang="pl-PL" sz="1800" dirty="0"/>
          </a:br>
          <a:r>
            <a:rPr lang="pl-PL" sz="1800" dirty="0"/>
            <a:t>Pompy ciepła to jedno z najbardziej ekologicznych źródeł ciepła, ponieważ wykorzystują odnawialne źródła energii (powietrze, woda, grunt) do produkcji ciepła. Dzięki temu nie emitują dwutlenku węgla ani innych zanieczyszczeń do atmosfery, w przeciwieństwie do tradycyjnych pieców węglowych czy gazowych.</a:t>
          </a:r>
          <a:endParaRPr lang="en-US" sz="1800" dirty="0"/>
        </a:p>
      </dgm:t>
    </dgm:pt>
    <dgm:pt modelId="{B63E5317-03C1-4EA4-B0B6-BE09D5B1D17A}" type="parTrans" cxnId="{A161CA92-AC40-41CD-B6ED-213DC8874C6A}">
      <dgm:prSet/>
      <dgm:spPr/>
      <dgm:t>
        <a:bodyPr/>
        <a:lstStyle/>
        <a:p>
          <a:endParaRPr lang="en-US"/>
        </a:p>
      </dgm:t>
    </dgm:pt>
    <dgm:pt modelId="{2ABCF1CB-5595-4F7D-92EA-2D63C2120A95}" type="sibTrans" cxnId="{A161CA92-AC40-41CD-B6ED-213DC8874C6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EE534A9-0922-47DB-B10B-097385E9F4F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pl-PL" sz="1800" b="1" dirty="0"/>
            <a:t>Zrównoważony rozwój</a:t>
          </a:r>
          <a:r>
            <a:rPr lang="pl-PL" sz="1800" dirty="0"/>
            <a:t>:</a:t>
          </a:r>
          <a:br>
            <a:rPr lang="pl-PL" sz="1800" dirty="0"/>
          </a:br>
          <a:r>
            <a:rPr lang="pl-PL" sz="1800" dirty="0"/>
            <a:t>Pompy ciepła korzystają z energii naturalnej, która jest nieograniczona i odnawialna, co przyczynia się do zmniejszenia zużycia paliw kopalnych i wpływu na środowisko</a:t>
          </a:r>
          <a:r>
            <a:rPr lang="pl-PL" sz="2100" dirty="0"/>
            <a:t>.</a:t>
          </a:r>
          <a:endParaRPr lang="en-US" sz="2100" dirty="0"/>
        </a:p>
      </dgm:t>
    </dgm:pt>
    <dgm:pt modelId="{3C1F97EF-8278-471C-802F-C1356F5ABEA3}" type="parTrans" cxnId="{605536FE-276A-4B82-AC2B-2941871C1847}">
      <dgm:prSet/>
      <dgm:spPr/>
      <dgm:t>
        <a:bodyPr/>
        <a:lstStyle/>
        <a:p>
          <a:endParaRPr lang="en-US"/>
        </a:p>
      </dgm:t>
    </dgm:pt>
    <dgm:pt modelId="{D4F2521D-54E9-41F2-8FA2-5FD7B49A2538}" type="sibTrans" cxnId="{605536FE-276A-4B82-AC2B-2941871C1847}">
      <dgm:prSet/>
      <dgm:spPr/>
      <dgm:t>
        <a:bodyPr/>
        <a:lstStyle/>
        <a:p>
          <a:endParaRPr lang="en-US"/>
        </a:p>
      </dgm:t>
    </dgm:pt>
    <dgm:pt modelId="{B5A239CB-CCB9-4EBD-8828-38228930D7DF}" type="pres">
      <dgm:prSet presAssocID="{D5F88DF9-CD0F-4F99-BF18-B31C73DF9273}" presName="root" presStyleCnt="0">
        <dgm:presLayoutVars>
          <dgm:dir/>
          <dgm:resizeHandles val="exact"/>
        </dgm:presLayoutVars>
      </dgm:prSet>
      <dgm:spPr/>
    </dgm:pt>
    <dgm:pt modelId="{17F3CA0E-2E2D-47FB-81A0-E1331EFD9E38}" type="pres">
      <dgm:prSet presAssocID="{3DC019AA-97F2-4CC7-831F-C9BE8FE7D79C}" presName="compNode" presStyleCnt="0"/>
      <dgm:spPr/>
    </dgm:pt>
    <dgm:pt modelId="{25357142-711A-4899-A2C2-5F0DCFB76689}" type="pres">
      <dgm:prSet presAssocID="{3DC019AA-97F2-4CC7-831F-C9BE8FE7D79C}" presName="bgRect" presStyleLbl="bgShp" presStyleIdx="0" presStyleCnt="2"/>
      <dgm:spPr/>
    </dgm:pt>
    <dgm:pt modelId="{5F9B68DC-FE84-4CA6-A8A5-E32805039814}" type="pres">
      <dgm:prSet presAssocID="{3DC019AA-97F2-4CC7-831F-C9BE8FE7D7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łońce"/>
        </a:ext>
      </dgm:extLst>
    </dgm:pt>
    <dgm:pt modelId="{67C595E6-FBDA-41C2-AD4F-883B7317B09D}" type="pres">
      <dgm:prSet presAssocID="{3DC019AA-97F2-4CC7-831F-C9BE8FE7D79C}" presName="spaceRect" presStyleCnt="0"/>
      <dgm:spPr/>
    </dgm:pt>
    <dgm:pt modelId="{C01DCF6D-9968-4F12-B547-10C12698E92F}" type="pres">
      <dgm:prSet presAssocID="{3DC019AA-97F2-4CC7-831F-C9BE8FE7D79C}" presName="parTx" presStyleLbl="revTx" presStyleIdx="0" presStyleCnt="2">
        <dgm:presLayoutVars>
          <dgm:chMax val="0"/>
          <dgm:chPref val="0"/>
        </dgm:presLayoutVars>
      </dgm:prSet>
      <dgm:spPr/>
    </dgm:pt>
    <dgm:pt modelId="{30C779EC-9E86-495F-BB3C-FE3FD6E6C120}" type="pres">
      <dgm:prSet presAssocID="{2ABCF1CB-5595-4F7D-92EA-2D63C2120A95}" presName="sibTrans" presStyleCnt="0"/>
      <dgm:spPr/>
    </dgm:pt>
    <dgm:pt modelId="{D13F97FD-4A79-48BD-9208-0678A3BE77C0}" type="pres">
      <dgm:prSet presAssocID="{5EE534A9-0922-47DB-B10B-097385E9F4F0}" presName="compNode" presStyleCnt="0"/>
      <dgm:spPr/>
    </dgm:pt>
    <dgm:pt modelId="{0A26DAFC-FFF1-46C0-BD44-45A6DB4766A0}" type="pres">
      <dgm:prSet presAssocID="{5EE534A9-0922-47DB-B10B-097385E9F4F0}" presName="bgRect" presStyleLbl="bgShp" presStyleIdx="1" presStyleCnt="2"/>
      <dgm:spPr/>
    </dgm:pt>
    <dgm:pt modelId="{684A9369-9FE2-47B5-9EDC-F7B2ECDDC0BD}" type="pres">
      <dgm:prSet presAssocID="{5EE534A9-0922-47DB-B10B-097385E9F4F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rmometr"/>
        </a:ext>
      </dgm:extLst>
    </dgm:pt>
    <dgm:pt modelId="{AA6BF16D-DA85-4F80-ADD0-486A975D627A}" type="pres">
      <dgm:prSet presAssocID="{5EE534A9-0922-47DB-B10B-097385E9F4F0}" presName="spaceRect" presStyleCnt="0"/>
      <dgm:spPr/>
    </dgm:pt>
    <dgm:pt modelId="{A00E26E3-20CB-463B-A6B8-1D331629DC8B}" type="pres">
      <dgm:prSet presAssocID="{5EE534A9-0922-47DB-B10B-097385E9F4F0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B73C234-50EC-3746-BB4E-7B8E65FB51A3}" type="presOf" srcId="{3DC019AA-97F2-4CC7-831F-C9BE8FE7D79C}" destId="{C01DCF6D-9968-4F12-B547-10C12698E92F}" srcOrd="0" destOrd="0" presId="urn:microsoft.com/office/officeart/2018/2/layout/IconVerticalSolidList"/>
    <dgm:cxn modelId="{7B17807C-7555-B640-A7A6-6C78EFC3E642}" type="presOf" srcId="{5EE534A9-0922-47DB-B10B-097385E9F4F0}" destId="{A00E26E3-20CB-463B-A6B8-1D331629DC8B}" srcOrd="0" destOrd="0" presId="urn:microsoft.com/office/officeart/2018/2/layout/IconVerticalSolidList"/>
    <dgm:cxn modelId="{A161CA92-AC40-41CD-B6ED-213DC8874C6A}" srcId="{D5F88DF9-CD0F-4F99-BF18-B31C73DF9273}" destId="{3DC019AA-97F2-4CC7-831F-C9BE8FE7D79C}" srcOrd="0" destOrd="0" parTransId="{B63E5317-03C1-4EA4-B0B6-BE09D5B1D17A}" sibTransId="{2ABCF1CB-5595-4F7D-92EA-2D63C2120A95}"/>
    <dgm:cxn modelId="{E98D12E2-9D45-0E44-BCC4-787C01F862E9}" type="presOf" srcId="{D5F88DF9-CD0F-4F99-BF18-B31C73DF9273}" destId="{B5A239CB-CCB9-4EBD-8828-38228930D7DF}" srcOrd="0" destOrd="0" presId="urn:microsoft.com/office/officeart/2018/2/layout/IconVerticalSolidList"/>
    <dgm:cxn modelId="{605536FE-276A-4B82-AC2B-2941871C1847}" srcId="{D5F88DF9-CD0F-4F99-BF18-B31C73DF9273}" destId="{5EE534A9-0922-47DB-B10B-097385E9F4F0}" srcOrd="1" destOrd="0" parTransId="{3C1F97EF-8278-471C-802F-C1356F5ABEA3}" sibTransId="{D4F2521D-54E9-41F2-8FA2-5FD7B49A2538}"/>
    <dgm:cxn modelId="{BCCA0D76-DC72-3E42-9665-F05216132187}" type="presParOf" srcId="{B5A239CB-CCB9-4EBD-8828-38228930D7DF}" destId="{17F3CA0E-2E2D-47FB-81A0-E1331EFD9E38}" srcOrd="0" destOrd="0" presId="urn:microsoft.com/office/officeart/2018/2/layout/IconVerticalSolidList"/>
    <dgm:cxn modelId="{A1CF857F-191F-4946-8509-8885BA06EDD4}" type="presParOf" srcId="{17F3CA0E-2E2D-47FB-81A0-E1331EFD9E38}" destId="{25357142-711A-4899-A2C2-5F0DCFB76689}" srcOrd="0" destOrd="0" presId="urn:microsoft.com/office/officeart/2018/2/layout/IconVerticalSolidList"/>
    <dgm:cxn modelId="{F22176DC-E127-DF48-A30B-9EA6E1F83ACC}" type="presParOf" srcId="{17F3CA0E-2E2D-47FB-81A0-E1331EFD9E38}" destId="{5F9B68DC-FE84-4CA6-A8A5-E32805039814}" srcOrd="1" destOrd="0" presId="urn:microsoft.com/office/officeart/2018/2/layout/IconVerticalSolidList"/>
    <dgm:cxn modelId="{6727EF07-E09A-E04A-A69E-56D29623C35E}" type="presParOf" srcId="{17F3CA0E-2E2D-47FB-81A0-E1331EFD9E38}" destId="{67C595E6-FBDA-41C2-AD4F-883B7317B09D}" srcOrd="2" destOrd="0" presId="urn:microsoft.com/office/officeart/2018/2/layout/IconVerticalSolidList"/>
    <dgm:cxn modelId="{67AF0692-C9FD-614E-81CF-D9325728E993}" type="presParOf" srcId="{17F3CA0E-2E2D-47FB-81A0-E1331EFD9E38}" destId="{C01DCF6D-9968-4F12-B547-10C12698E92F}" srcOrd="3" destOrd="0" presId="urn:microsoft.com/office/officeart/2018/2/layout/IconVerticalSolidList"/>
    <dgm:cxn modelId="{54997C2B-BBC4-C440-9D15-E018CFF2ACC7}" type="presParOf" srcId="{B5A239CB-CCB9-4EBD-8828-38228930D7DF}" destId="{30C779EC-9E86-495F-BB3C-FE3FD6E6C120}" srcOrd="1" destOrd="0" presId="urn:microsoft.com/office/officeart/2018/2/layout/IconVerticalSolidList"/>
    <dgm:cxn modelId="{E823D2F8-0752-FF4B-BCC5-AF4118A18089}" type="presParOf" srcId="{B5A239CB-CCB9-4EBD-8828-38228930D7DF}" destId="{D13F97FD-4A79-48BD-9208-0678A3BE77C0}" srcOrd="2" destOrd="0" presId="urn:microsoft.com/office/officeart/2018/2/layout/IconVerticalSolidList"/>
    <dgm:cxn modelId="{7A3842AB-BC62-5C43-89A6-5F80E8BEB107}" type="presParOf" srcId="{D13F97FD-4A79-48BD-9208-0678A3BE77C0}" destId="{0A26DAFC-FFF1-46C0-BD44-45A6DB4766A0}" srcOrd="0" destOrd="0" presId="urn:microsoft.com/office/officeart/2018/2/layout/IconVerticalSolidList"/>
    <dgm:cxn modelId="{DFF5C4D1-9902-1346-B15A-0D0241264C19}" type="presParOf" srcId="{D13F97FD-4A79-48BD-9208-0678A3BE77C0}" destId="{684A9369-9FE2-47B5-9EDC-F7B2ECDDC0BD}" srcOrd="1" destOrd="0" presId="urn:microsoft.com/office/officeart/2018/2/layout/IconVerticalSolidList"/>
    <dgm:cxn modelId="{00F16260-846E-2140-8142-CAE686488F81}" type="presParOf" srcId="{D13F97FD-4A79-48BD-9208-0678A3BE77C0}" destId="{AA6BF16D-DA85-4F80-ADD0-486A975D627A}" srcOrd="2" destOrd="0" presId="urn:microsoft.com/office/officeart/2018/2/layout/IconVerticalSolidList"/>
    <dgm:cxn modelId="{47EDB54C-C098-6D44-982D-2C5330C9FD39}" type="presParOf" srcId="{D13F97FD-4A79-48BD-9208-0678A3BE77C0}" destId="{A00E26E3-20CB-463B-A6B8-1D331629DC8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74817-1CF5-41B3-A7EA-72C5A6E2A6C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3463C31-F865-4973-9C64-47C104EADA9D}">
      <dgm:prSet/>
      <dgm:spPr/>
      <dgm:t>
        <a:bodyPr/>
        <a:lstStyle/>
        <a:p>
          <a:r>
            <a:rPr lang="pl-PL" b="1" dirty="0"/>
            <a:t>Niskie koszty eksploatacyjne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Pompy ciepła są bardzo efektywne, ponieważ wykorzystują energię z otoczenia (powietrza, ziemi lub wody), co oznacza, że zużywają znacznie mniej energii elektrycznej niż inne urządzenia grzewcze, takie jak kotły gazowe czy elektryczne. Zazwyczaj 1 kWh energii elektrycznej zużytej przez pompę ciepła może przynieść 3-4 kWh energii grzewczej, co oznacza wysoką efektywność i niskie koszty użytkowania.</a:t>
          </a:r>
          <a:endParaRPr lang="en-US" dirty="0"/>
        </a:p>
      </dgm:t>
    </dgm:pt>
    <dgm:pt modelId="{AD83E30D-6D08-490F-A643-498EFFDD0512}" type="parTrans" cxnId="{5174D956-FDFC-4C12-9B9E-034CE9EC342E}">
      <dgm:prSet/>
      <dgm:spPr/>
      <dgm:t>
        <a:bodyPr/>
        <a:lstStyle/>
        <a:p>
          <a:endParaRPr lang="en-US"/>
        </a:p>
      </dgm:t>
    </dgm:pt>
    <dgm:pt modelId="{D0C6B2EF-DCB3-496D-A4FF-912D1D1592F2}" type="sibTrans" cxnId="{5174D956-FDFC-4C12-9B9E-034CE9EC342E}">
      <dgm:prSet/>
      <dgm:spPr/>
      <dgm:t>
        <a:bodyPr/>
        <a:lstStyle/>
        <a:p>
          <a:endParaRPr lang="en-US"/>
        </a:p>
      </dgm:t>
    </dgm:pt>
    <dgm:pt modelId="{4F21F164-F352-484A-A0AC-12C557189DC3}">
      <dgm:prSet/>
      <dgm:spPr/>
      <dgm:t>
        <a:bodyPr/>
        <a:lstStyle/>
        <a:p>
          <a:r>
            <a:rPr lang="pl-PL" b="1" dirty="0"/>
            <a:t>Niskie koszty ogrzewania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W długoterminowym użytkowaniu pompy ciepła zapewniają znaczną redukcję kosztów ogrzewania, zwłaszcza w porównaniu do tradycyjnych systemów grzewczych (np. gazowych, węglowych). Koszty operacyjne są znacznie niższe, co daje oszczędności przez wiele lat.</a:t>
          </a:r>
          <a:endParaRPr lang="en-US" dirty="0"/>
        </a:p>
      </dgm:t>
    </dgm:pt>
    <dgm:pt modelId="{61072834-CC5D-4C31-9707-4E777C49FD1A}" type="parTrans" cxnId="{FE0675A4-F21B-4DC6-A80A-F2F2AB0F3DB3}">
      <dgm:prSet/>
      <dgm:spPr/>
      <dgm:t>
        <a:bodyPr/>
        <a:lstStyle/>
        <a:p>
          <a:endParaRPr lang="en-US"/>
        </a:p>
      </dgm:t>
    </dgm:pt>
    <dgm:pt modelId="{AA33A38F-024F-4167-9B10-99F86FD695D8}" type="sibTrans" cxnId="{FE0675A4-F21B-4DC6-A80A-F2F2AB0F3DB3}">
      <dgm:prSet/>
      <dgm:spPr/>
      <dgm:t>
        <a:bodyPr/>
        <a:lstStyle/>
        <a:p>
          <a:endParaRPr lang="en-US"/>
        </a:p>
      </dgm:t>
    </dgm:pt>
    <dgm:pt modelId="{2BE50E98-A21C-4A8A-A137-91567B062508}">
      <dgm:prSet/>
      <dgm:spPr/>
      <dgm:t>
        <a:bodyPr/>
        <a:lstStyle/>
        <a:p>
          <a:r>
            <a:rPr lang="pl-PL" b="1" dirty="0"/>
            <a:t>Brak kosztów paliwa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Pompy ciepła nie wymagają zakupu paliwa (np. węgla, gazu), co eliminuje ryzyko wzrostu cen surowców energetycznych, jak ma to miejsce w przypadku tradycyjnych pieców.</a:t>
          </a:r>
          <a:endParaRPr lang="en-US" dirty="0"/>
        </a:p>
      </dgm:t>
    </dgm:pt>
    <dgm:pt modelId="{3DE17CE9-6934-460C-B329-40D944D2B15A}" type="parTrans" cxnId="{6FD29E53-5C92-44E1-8032-3C0C05C2DC41}">
      <dgm:prSet/>
      <dgm:spPr/>
      <dgm:t>
        <a:bodyPr/>
        <a:lstStyle/>
        <a:p>
          <a:endParaRPr lang="en-US"/>
        </a:p>
      </dgm:t>
    </dgm:pt>
    <dgm:pt modelId="{1965AB2B-76BB-4E90-8348-1D8952D8E211}" type="sibTrans" cxnId="{6FD29E53-5C92-44E1-8032-3C0C05C2DC41}">
      <dgm:prSet/>
      <dgm:spPr/>
      <dgm:t>
        <a:bodyPr/>
        <a:lstStyle/>
        <a:p>
          <a:endParaRPr lang="en-US"/>
        </a:p>
      </dgm:t>
    </dgm:pt>
    <dgm:pt modelId="{CE116FD0-31D1-0940-AFD0-37DDD00DFF7B}" type="pres">
      <dgm:prSet presAssocID="{3FF74817-1CF5-41B3-A7EA-72C5A6E2A6CA}" presName="vert0" presStyleCnt="0">
        <dgm:presLayoutVars>
          <dgm:dir/>
          <dgm:animOne val="branch"/>
          <dgm:animLvl val="lvl"/>
        </dgm:presLayoutVars>
      </dgm:prSet>
      <dgm:spPr/>
    </dgm:pt>
    <dgm:pt modelId="{85548B30-F74C-8540-ABEF-07781D0C6907}" type="pres">
      <dgm:prSet presAssocID="{B3463C31-F865-4973-9C64-47C104EADA9D}" presName="thickLine" presStyleLbl="alignNode1" presStyleIdx="0" presStyleCnt="3"/>
      <dgm:spPr/>
    </dgm:pt>
    <dgm:pt modelId="{EBE221F7-E6B7-ED4D-9043-EFBC5A832477}" type="pres">
      <dgm:prSet presAssocID="{B3463C31-F865-4973-9C64-47C104EADA9D}" presName="horz1" presStyleCnt="0"/>
      <dgm:spPr/>
    </dgm:pt>
    <dgm:pt modelId="{323F0342-2E96-7045-B74C-F229FC656A39}" type="pres">
      <dgm:prSet presAssocID="{B3463C31-F865-4973-9C64-47C104EADA9D}" presName="tx1" presStyleLbl="revTx" presStyleIdx="0" presStyleCnt="3"/>
      <dgm:spPr/>
    </dgm:pt>
    <dgm:pt modelId="{7778460E-A2C9-0247-B504-E97449D4433B}" type="pres">
      <dgm:prSet presAssocID="{B3463C31-F865-4973-9C64-47C104EADA9D}" presName="vert1" presStyleCnt="0"/>
      <dgm:spPr/>
    </dgm:pt>
    <dgm:pt modelId="{B9FBF82B-0BB3-E842-9F7B-B8B9CF31E734}" type="pres">
      <dgm:prSet presAssocID="{4F21F164-F352-484A-A0AC-12C557189DC3}" presName="thickLine" presStyleLbl="alignNode1" presStyleIdx="1" presStyleCnt="3"/>
      <dgm:spPr/>
    </dgm:pt>
    <dgm:pt modelId="{C05F55AE-E9C9-3B45-8FBD-813920BCEAEF}" type="pres">
      <dgm:prSet presAssocID="{4F21F164-F352-484A-A0AC-12C557189DC3}" presName="horz1" presStyleCnt="0"/>
      <dgm:spPr/>
    </dgm:pt>
    <dgm:pt modelId="{2C37A543-2666-194F-8397-F0129E7463E9}" type="pres">
      <dgm:prSet presAssocID="{4F21F164-F352-484A-A0AC-12C557189DC3}" presName="tx1" presStyleLbl="revTx" presStyleIdx="1" presStyleCnt="3"/>
      <dgm:spPr/>
    </dgm:pt>
    <dgm:pt modelId="{742EAC23-87B7-8F4C-9EB7-CDB1DF2FDBB7}" type="pres">
      <dgm:prSet presAssocID="{4F21F164-F352-484A-A0AC-12C557189DC3}" presName="vert1" presStyleCnt="0"/>
      <dgm:spPr/>
    </dgm:pt>
    <dgm:pt modelId="{A417088E-D900-8F40-BC06-17CC13DDBD58}" type="pres">
      <dgm:prSet presAssocID="{2BE50E98-A21C-4A8A-A137-91567B062508}" presName="thickLine" presStyleLbl="alignNode1" presStyleIdx="2" presStyleCnt="3"/>
      <dgm:spPr/>
    </dgm:pt>
    <dgm:pt modelId="{3FD60A1F-639D-1041-A30D-AFE4DBC527A2}" type="pres">
      <dgm:prSet presAssocID="{2BE50E98-A21C-4A8A-A137-91567B062508}" presName="horz1" presStyleCnt="0"/>
      <dgm:spPr/>
    </dgm:pt>
    <dgm:pt modelId="{B5D8F866-06C5-6E4E-828D-07747A47139E}" type="pres">
      <dgm:prSet presAssocID="{2BE50E98-A21C-4A8A-A137-91567B062508}" presName="tx1" presStyleLbl="revTx" presStyleIdx="2" presStyleCnt="3"/>
      <dgm:spPr/>
    </dgm:pt>
    <dgm:pt modelId="{9715F60B-967A-B849-BC86-39611603D258}" type="pres">
      <dgm:prSet presAssocID="{2BE50E98-A21C-4A8A-A137-91567B062508}" presName="vert1" presStyleCnt="0"/>
      <dgm:spPr/>
    </dgm:pt>
  </dgm:ptLst>
  <dgm:cxnLst>
    <dgm:cxn modelId="{24436214-6295-8243-B3D7-F1DA0E1EDC28}" type="presOf" srcId="{2BE50E98-A21C-4A8A-A137-91567B062508}" destId="{B5D8F866-06C5-6E4E-828D-07747A47139E}" srcOrd="0" destOrd="0" presId="urn:microsoft.com/office/officeart/2008/layout/LinedList"/>
    <dgm:cxn modelId="{DD002F38-973B-1744-BEBA-AC1701EC2F24}" type="presOf" srcId="{3FF74817-1CF5-41B3-A7EA-72C5A6E2A6CA}" destId="{CE116FD0-31D1-0940-AFD0-37DDD00DFF7B}" srcOrd="0" destOrd="0" presId="urn:microsoft.com/office/officeart/2008/layout/LinedList"/>
    <dgm:cxn modelId="{6FD29E53-5C92-44E1-8032-3C0C05C2DC41}" srcId="{3FF74817-1CF5-41B3-A7EA-72C5A6E2A6CA}" destId="{2BE50E98-A21C-4A8A-A137-91567B062508}" srcOrd="2" destOrd="0" parTransId="{3DE17CE9-6934-460C-B329-40D944D2B15A}" sibTransId="{1965AB2B-76BB-4E90-8348-1D8952D8E211}"/>
    <dgm:cxn modelId="{5174D956-FDFC-4C12-9B9E-034CE9EC342E}" srcId="{3FF74817-1CF5-41B3-A7EA-72C5A6E2A6CA}" destId="{B3463C31-F865-4973-9C64-47C104EADA9D}" srcOrd="0" destOrd="0" parTransId="{AD83E30D-6D08-490F-A643-498EFFDD0512}" sibTransId="{D0C6B2EF-DCB3-496D-A4FF-912D1D1592F2}"/>
    <dgm:cxn modelId="{FE0675A4-F21B-4DC6-A80A-F2F2AB0F3DB3}" srcId="{3FF74817-1CF5-41B3-A7EA-72C5A6E2A6CA}" destId="{4F21F164-F352-484A-A0AC-12C557189DC3}" srcOrd="1" destOrd="0" parTransId="{61072834-CC5D-4C31-9707-4E777C49FD1A}" sibTransId="{AA33A38F-024F-4167-9B10-99F86FD695D8}"/>
    <dgm:cxn modelId="{82E29CA8-0CD9-3745-AC5B-632AB8F6E73E}" type="presOf" srcId="{4F21F164-F352-484A-A0AC-12C557189DC3}" destId="{2C37A543-2666-194F-8397-F0129E7463E9}" srcOrd="0" destOrd="0" presId="urn:microsoft.com/office/officeart/2008/layout/LinedList"/>
    <dgm:cxn modelId="{6ADD59F3-794D-FB43-A409-2FC681CDFE25}" type="presOf" srcId="{B3463C31-F865-4973-9C64-47C104EADA9D}" destId="{323F0342-2E96-7045-B74C-F229FC656A39}" srcOrd="0" destOrd="0" presId="urn:microsoft.com/office/officeart/2008/layout/LinedList"/>
    <dgm:cxn modelId="{B2DD7276-8216-9043-8162-FDABE837D00D}" type="presParOf" srcId="{CE116FD0-31D1-0940-AFD0-37DDD00DFF7B}" destId="{85548B30-F74C-8540-ABEF-07781D0C6907}" srcOrd="0" destOrd="0" presId="urn:microsoft.com/office/officeart/2008/layout/LinedList"/>
    <dgm:cxn modelId="{8DFEB194-B89A-7E40-8BD9-666A45E4FA0C}" type="presParOf" srcId="{CE116FD0-31D1-0940-AFD0-37DDD00DFF7B}" destId="{EBE221F7-E6B7-ED4D-9043-EFBC5A832477}" srcOrd="1" destOrd="0" presId="urn:microsoft.com/office/officeart/2008/layout/LinedList"/>
    <dgm:cxn modelId="{F035F390-C058-774A-86DC-27A34AD08482}" type="presParOf" srcId="{EBE221F7-E6B7-ED4D-9043-EFBC5A832477}" destId="{323F0342-2E96-7045-B74C-F229FC656A39}" srcOrd="0" destOrd="0" presId="urn:microsoft.com/office/officeart/2008/layout/LinedList"/>
    <dgm:cxn modelId="{93F4F7F0-13A5-4346-8574-CDBC318C8953}" type="presParOf" srcId="{EBE221F7-E6B7-ED4D-9043-EFBC5A832477}" destId="{7778460E-A2C9-0247-B504-E97449D4433B}" srcOrd="1" destOrd="0" presId="urn:microsoft.com/office/officeart/2008/layout/LinedList"/>
    <dgm:cxn modelId="{BA228E67-272E-354E-AD84-A5E2DDD45DD5}" type="presParOf" srcId="{CE116FD0-31D1-0940-AFD0-37DDD00DFF7B}" destId="{B9FBF82B-0BB3-E842-9F7B-B8B9CF31E734}" srcOrd="2" destOrd="0" presId="urn:microsoft.com/office/officeart/2008/layout/LinedList"/>
    <dgm:cxn modelId="{D91191D1-D9CD-5341-9ACE-AD9A1D4C77AE}" type="presParOf" srcId="{CE116FD0-31D1-0940-AFD0-37DDD00DFF7B}" destId="{C05F55AE-E9C9-3B45-8FBD-813920BCEAEF}" srcOrd="3" destOrd="0" presId="urn:microsoft.com/office/officeart/2008/layout/LinedList"/>
    <dgm:cxn modelId="{435DD5DD-46AC-4645-BA44-70C22D5AC0E3}" type="presParOf" srcId="{C05F55AE-E9C9-3B45-8FBD-813920BCEAEF}" destId="{2C37A543-2666-194F-8397-F0129E7463E9}" srcOrd="0" destOrd="0" presId="urn:microsoft.com/office/officeart/2008/layout/LinedList"/>
    <dgm:cxn modelId="{76147E4E-547A-9142-9F6A-7453B8585D64}" type="presParOf" srcId="{C05F55AE-E9C9-3B45-8FBD-813920BCEAEF}" destId="{742EAC23-87B7-8F4C-9EB7-CDB1DF2FDBB7}" srcOrd="1" destOrd="0" presId="urn:microsoft.com/office/officeart/2008/layout/LinedList"/>
    <dgm:cxn modelId="{6921187D-C751-7645-8C55-7FDE1992125B}" type="presParOf" srcId="{CE116FD0-31D1-0940-AFD0-37DDD00DFF7B}" destId="{A417088E-D900-8F40-BC06-17CC13DDBD58}" srcOrd="4" destOrd="0" presId="urn:microsoft.com/office/officeart/2008/layout/LinedList"/>
    <dgm:cxn modelId="{B896CB47-0221-0F4E-978F-FB2B390F288F}" type="presParOf" srcId="{CE116FD0-31D1-0940-AFD0-37DDD00DFF7B}" destId="{3FD60A1F-639D-1041-A30D-AFE4DBC527A2}" srcOrd="5" destOrd="0" presId="urn:microsoft.com/office/officeart/2008/layout/LinedList"/>
    <dgm:cxn modelId="{DA02F7C5-1F69-F34B-8554-FD2B7CDAD05E}" type="presParOf" srcId="{3FD60A1F-639D-1041-A30D-AFE4DBC527A2}" destId="{B5D8F866-06C5-6E4E-828D-07747A47139E}" srcOrd="0" destOrd="0" presId="urn:microsoft.com/office/officeart/2008/layout/LinedList"/>
    <dgm:cxn modelId="{D2CF0C45-49E0-E447-888F-5A6842B6043B}" type="presParOf" srcId="{3FD60A1F-639D-1041-A30D-AFE4DBC527A2}" destId="{9715F60B-967A-B849-BC86-39611603D2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6CDB2-B932-4622-8535-19FF6B99DDA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47AC87-40B0-44B7-8051-3BB55F008F8C}">
      <dgm:prSet/>
      <dgm:spPr/>
      <dgm:t>
        <a:bodyPr/>
        <a:lstStyle/>
        <a:p>
          <a:r>
            <a:rPr lang="pl-PL" b="1" dirty="0"/>
            <a:t>Programy wsparcia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Wiele państw, w tym Polska, oferuje programy dotacyjne i dofinansowania do zakupu i instalacji pomp ciepła, takie jak program </a:t>
          </a:r>
          <a:r>
            <a:rPr lang="pl-PL" b="1" dirty="0"/>
            <a:t>„Czyste Powietrze”</a:t>
          </a:r>
          <a:r>
            <a:rPr lang="pl-PL" dirty="0"/>
            <a:t> czy </a:t>
          </a:r>
          <a:r>
            <a:rPr lang="pl-PL" b="1" dirty="0"/>
            <a:t>„Mój Prąd”</a:t>
          </a:r>
          <a:r>
            <a:rPr lang="pl-PL" dirty="0"/>
            <a:t>, które pozwalają na znaczne obniżenie kosztów początkowych inwestycji.</a:t>
          </a:r>
          <a:endParaRPr lang="en-US" dirty="0"/>
        </a:p>
      </dgm:t>
    </dgm:pt>
    <dgm:pt modelId="{8153E301-51F1-4CEF-832B-3D4C43386FE1}" type="parTrans" cxnId="{9B8E99A1-4C6D-455F-B0EA-0FAC989EDA13}">
      <dgm:prSet/>
      <dgm:spPr/>
      <dgm:t>
        <a:bodyPr/>
        <a:lstStyle/>
        <a:p>
          <a:endParaRPr lang="en-US"/>
        </a:p>
      </dgm:t>
    </dgm:pt>
    <dgm:pt modelId="{84BCE8A2-97D7-42A4-8A08-B1740F045DD6}" type="sibTrans" cxnId="{9B8E99A1-4C6D-455F-B0EA-0FAC989EDA13}">
      <dgm:prSet/>
      <dgm:spPr/>
      <dgm:t>
        <a:bodyPr/>
        <a:lstStyle/>
        <a:p>
          <a:endParaRPr lang="en-US"/>
        </a:p>
      </dgm:t>
    </dgm:pt>
    <dgm:pt modelId="{0C536413-D413-4C88-AE03-76DDEA21831E}">
      <dgm:prSet/>
      <dgm:spPr/>
      <dgm:t>
        <a:bodyPr/>
        <a:lstStyle/>
        <a:p>
          <a:r>
            <a:rPr lang="pl-PL" b="1" dirty="0"/>
            <a:t>Ulgi podatkowe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W niektórych krajach możliwe jest także skorzystanie z ulg podatkowych na inwestycje związane z odnawialnymi źródłami energii, co czyni ten system jeszcze bardziej atrakcyjnym.</a:t>
          </a:r>
          <a:endParaRPr lang="en-US" dirty="0"/>
        </a:p>
      </dgm:t>
    </dgm:pt>
    <dgm:pt modelId="{5886E922-1000-43E0-ADDB-79889DC16DF1}" type="parTrans" cxnId="{53583F10-BA62-4A5A-916F-F7B1C63EBA32}">
      <dgm:prSet/>
      <dgm:spPr/>
      <dgm:t>
        <a:bodyPr/>
        <a:lstStyle/>
        <a:p>
          <a:endParaRPr lang="en-US"/>
        </a:p>
      </dgm:t>
    </dgm:pt>
    <dgm:pt modelId="{4A994F20-0315-4A29-AFF6-3C760AC61BB4}" type="sibTrans" cxnId="{53583F10-BA62-4A5A-916F-F7B1C63EBA32}">
      <dgm:prSet/>
      <dgm:spPr/>
      <dgm:t>
        <a:bodyPr/>
        <a:lstStyle/>
        <a:p>
          <a:endParaRPr lang="en-US"/>
        </a:p>
      </dgm:t>
    </dgm:pt>
    <dgm:pt modelId="{74E23742-561D-BA46-844B-DCFF74CA4050}" type="pres">
      <dgm:prSet presAssocID="{1D46CDB2-B932-4622-8535-19FF6B99DDA7}" presName="linear" presStyleCnt="0">
        <dgm:presLayoutVars>
          <dgm:animLvl val="lvl"/>
          <dgm:resizeHandles val="exact"/>
        </dgm:presLayoutVars>
      </dgm:prSet>
      <dgm:spPr/>
    </dgm:pt>
    <dgm:pt modelId="{274CB2F6-2CCF-084B-A3CE-D27F9D48088C}" type="pres">
      <dgm:prSet presAssocID="{BC47AC87-40B0-44B7-8051-3BB55F008F8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EB49638-4913-1E4D-B04E-B786C3790DF6}" type="pres">
      <dgm:prSet presAssocID="{84BCE8A2-97D7-42A4-8A08-B1740F045DD6}" presName="spacer" presStyleCnt="0"/>
      <dgm:spPr/>
    </dgm:pt>
    <dgm:pt modelId="{D8C5DE87-3F64-584B-8546-60D8228B3103}" type="pres">
      <dgm:prSet presAssocID="{0C536413-D413-4C88-AE03-76DDEA21831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53583F10-BA62-4A5A-916F-F7B1C63EBA32}" srcId="{1D46CDB2-B932-4622-8535-19FF6B99DDA7}" destId="{0C536413-D413-4C88-AE03-76DDEA21831E}" srcOrd="1" destOrd="0" parTransId="{5886E922-1000-43E0-ADDB-79889DC16DF1}" sibTransId="{4A994F20-0315-4A29-AFF6-3C760AC61BB4}"/>
    <dgm:cxn modelId="{EA32863C-FB9F-DB43-A3A6-E4D5C8504F36}" type="presOf" srcId="{BC47AC87-40B0-44B7-8051-3BB55F008F8C}" destId="{274CB2F6-2CCF-084B-A3CE-D27F9D48088C}" srcOrd="0" destOrd="0" presId="urn:microsoft.com/office/officeart/2005/8/layout/vList2"/>
    <dgm:cxn modelId="{D120ED50-C364-4C4B-8242-8C93F1020EFC}" type="presOf" srcId="{1D46CDB2-B932-4622-8535-19FF6B99DDA7}" destId="{74E23742-561D-BA46-844B-DCFF74CA4050}" srcOrd="0" destOrd="0" presId="urn:microsoft.com/office/officeart/2005/8/layout/vList2"/>
    <dgm:cxn modelId="{9B8E99A1-4C6D-455F-B0EA-0FAC989EDA13}" srcId="{1D46CDB2-B932-4622-8535-19FF6B99DDA7}" destId="{BC47AC87-40B0-44B7-8051-3BB55F008F8C}" srcOrd="0" destOrd="0" parTransId="{8153E301-51F1-4CEF-832B-3D4C43386FE1}" sibTransId="{84BCE8A2-97D7-42A4-8A08-B1740F045DD6}"/>
    <dgm:cxn modelId="{ECAEF4F2-2C0B-AF4F-9630-9F2DEBF98EB9}" type="presOf" srcId="{0C536413-D413-4C88-AE03-76DDEA21831E}" destId="{D8C5DE87-3F64-584B-8546-60D8228B3103}" srcOrd="0" destOrd="0" presId="urn:microsoft.com/office/officeart/2005/8/layout/vList2"/>
    <dgm:cxn modelId="{36C70E6E-2ED4-4C49-8EE3-F1764BEC265F}" type="presParOf" srcId="{74E23742-561D-BA46-844B-DCFF74CA4050}" destId="{274CB2F6-2CCF-084B-A3CE-D27F9D48088C}" srcOrd="0" destOrd="0" presId="urn:microsoft.com/office/officeart/2005/8/layout/vList2"/>
    <dgm:cxn modelId="{171784B0-DEAF-3B40-A562-3A0AE986955F}" type="presParOf" srcId="{74E23742-561D-BA46-844B-DCFF74CA4050}" destId="{DEB49638-4913-1E4D-B04E-B786C3790DF6}" srcOrd="1" destOrd="0" presId="urn:microsoft.com/office/officeart/2005/8/layout/vList2"/>
    <dgm:cxn modelId="{CB1A279D-96E7-D14F-BB64-BC1DA2E61EF0}" type="presParOf" srcId="{74E23742-561D-BA46-844B-DCFF74CA4050}" destId="{D8C5DE87-3F64-584B-8546-60D8228B310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EA359-492E-4467-A0F6-5E633347773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5DB4FAC-17E6-4C04-83BF-D02DEE9C285F}">
      <dgm:prSet/>
      <dgm:spPr/>
      <dgm:t>
        <a:bodyPr/>
        <a:lstStyle/>
        <a:p>
          <a:r>
            <a:rPr lang="pl-PL" b="1" dirty="0"/>
            <a:t>Niska awaryjność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Pompy ciepła to urządzenia, które charakteryzują się długowiecznością i bardzo niską awaryjnością, pod warunkiem prawidłowego montażu i użytkowania. Działają przez wiele lat bez potrzeby wymiany podzespołów, co redukuje koszty eksploatacyjne.</a:t>
          </a:r>
          <a:endParaRPr lang="en-US" dirty="0"/>
        </a:p>
      </dgm:t>
    </dgm:pt>
    <dgm:pt modelId="{D780FE9A-4C3F-4405-8EF2-74D51803A769}" type="parTrans" cxnId="{B4F01365-47B0-4795-A966-27793EDEF3FE}">
      <dgm:prSet/>
      <dgm:spPr/>
      <dgm:t>
        <a:bodyPr/>
        <a:lstStyle/>
        <a:p>
          <a:endParaRPr lang="en-US"/>
        </a:p>
      </dgm:t>
    </dgm:pt>
    <dgm:pt modelId="{DA253095-9587-42B0-B0E1-A252EB2D9A1E}" type="sibTrans" cxnId="{B4F01365-47B0-4795-A966-27793EDEF3FE}">
      <dgm:prSet/>
      <dgm:spPr/>
      <dgm:t>
        <a:bodyPr/>
        <a:lstStyle/>
        <a:p>
          <a:endParaRPr lang="en-US"/>
        </a:p>
      </dgm:t>
    </dgm:pt>
    <dgm:pt modelId="{06105B20-7465-4706-A39F-06D497CC7FD3}">
      <dgm:prSet/>
      <dgm:spPr/>
      <dgm:t>
        <a:bodyPr/>
        <a:lstStyle/>
        <a:p>
          <a:r>
            <a:rPr lang="pl-PL" b="1" dirty="0"/>
            <a:t>Minimalne koszty konserwacji</a:t>
          </a:r>
          <a:r>
            <a:rPr lang="pl-PL" dirty="0"/>
            <a:t>:</a:t>
          </a:r>
          <a:br>
            <a:rPr lang="pl-PL" dirty="0"/>
          </a:br>
          <a:r>
            <a:rPr lang="pl-PL" dirty="0"/>
            <a:t>Regularna konserwacja polega głównie na przeglądzie i czyszczeniu jednostki zewnętrznej oraz wymianie filtra powietrza. Jest to stosunkowo niski koszt w porównaniu do innych systemów grzewczych.</a:t>
          </a:r>
          <a:endParaRPr lang="en-US" dirty="0"/>
        </a:p>
      </dgm:t>
    </dgm:pt>
    <dgm:pt modelId="{B1DA8BB8-7F8C-4B25-AB5C-41B21318534E}" type="parTrans" cxnId="{19CF8166-06A3-4D70-8E5C-C1580FE60815}">
      <dgm:prSet/>
      <dgm:spPr/>
      <dgm:t>
        <a:bodyPr/>
        <a:lstStyle/>
        <a:p>
          <a:endParaRPr lang="en-US"/>
        </a:p>
      </dgm:t>
    </dgm:pt>
    <dgm:pt modelId="{1DD99FC3-26B8-4F52-9624-2E8215319260}" type="sibTrans" cxnId="{19CF8166-06A3-4D70-8E5C-C1580FE60815}">
      <dgm:prSet/>
      <dgm:spPr/>
      <dgm:t>
        <a:bodyPr/>
        <a:lstStyle/>
        <a:p>
          <a:endParaRPr lang="en-US"/>
        </a:p>
      </dgm:t>
    </dgm:pt>
    <dgm:pt modelId="{7562A338-CBF3-BE4A-BB1B-BB80B7F44AB9}" type="pres">
      <dgm:prSet presAssocID="{C48EA359-492E-4467-A0F6-5E6333477736}" presName="linear" presStyleCnt="0">
        <dgm:presLayoutVars>
          <dgm:animLvl val="lvl"/>
          <dgm:resizeHandles val="exact"/>
        </dgm:presLayoutVars>
      </dgm:prSet>
      <dgm:spPr/>
    </dgm:pt>
    <dgm:pt modelId="{476985C1-28FA-8B43-ACCB-184D73FFF70A}" type="pres">
      <dgm:prSet presAssocID="{B5DB4FAC-17E6-4C04-83BF-D02DEE9C28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2B95E67-A816-C543-B98D-78BDD68BAA5B}" type="pres">
      <dgm:prSet presAssocID="{DA253095-9587-42B0-B0E1-A252EB2D9A1E}" presName="spacer" presStyleCnt="0"/>
      <dgm:spPr/>
    </dgm:pt>
    <dgm:pt modelId="{BE86FD07-7B53-CD4B-BF06-E477B850200F}" type="pres">
      <dgm:prSet presAssocID="{06105B20-7465-4706-A39F-06D497CC7FD3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6C0E001-0020-924D-B134-0BB7217E545C}" type="presOf" srcId="{C48EA359-492E-4467-A0F6-5E6333477736}" destId="{7562A338-CBF3-BE4A-BB1B-BB80B7F44AB9}" srcOrd="0" destOrd="0" presId="urn:microsoft.com/office/officeart/2005/8/layout/vList2"/>
    <dgm:cxn modelId="{364DA24F-9DCA-5C46-A4E5-A5723534487B}" type="presOf" srcId="{B5DB4FAC-17E6-4C04-83BF-D02DEE9C285F}" destId="{476985C1-28FA-8B43-ACCB-184D73FFF70A}" srcOrd="0" destOrd="0" presId="urn:microsoft.com/office/officeart/2005/8/layout/vList2"/>
    <dgm:cxn modelId="{B4F01365-47B0-4795-A966-27793EDEF3FE}" srcId="{C48EA359-492E-4467-A0F6-5E6333477736}" destId="{B5DB4FAC-17E6-4C04-83BF-D02DEE9C285F}" srcOrd="0" destOrd="0" parTransId="{D780FE9A-4C3F-4405-8EF2-74D51803A769}" sibTransId="{DA253095-9587-42B0-B0E1-A252EB2D9A1E}"/>
    <dgm:cxn modelId="{19CF8166-06A3-4D70-8E5C-C1580FE60815}" srcId="{C48EA359-492E-4467-A0F6-5E6333477736}" destId="{06105B20-7465-4706-A39F-06D497CC7FD3}" srcOrd="1" destOrd="0" parTransId="{B1DA8BB8-7F8C-4B25-AB5C-41B21318534E}" sibTransId="{1DD99FC3-26B8-4F52-9624-2E8215319260}"/>
    <dgm:cxn modelId="{CB46D8C3-76DF-714D-AEC2-39718B10C9D4}" type="presOf" srcId="{06105B20-7465-4706-A39F-06D497CC7FD3}" destId="{BE86FD07-7B53-CD4B-BF06-E477B850200F}" srcOrd="0" destOrd="0" presId="urn:microsoft.com/office/officeart/2005/8/layout/vList2"/>
    <dgm:cxn modelId="{653E9F98-16D8-0846-A565-8C2958AD8DDB}" type="presParOf" srcId="{7562A338-CBF3-BE4A-BB1B-BB80B7F44AB9}" destId="{476985C1-28FA-8B43-ACCB-184D73FFF70A}" srcOrd="0" destOrd="0" presId="urn:microsoft.com/office/officeart/2005/8/layout/vList2"/>
    <dgm:cxn modelId="{75FA024E-1096-D642-9175-C58704ABDFB7}" type="presParOf" srcId="{7562A338-CBF3-BE4A-BB1B-BB80B7F44AB9}" destId="{F2B95E67-A816-C543-B98D-78BDD68BAA5B}" srcOrd="1" destOrd="0" presId="urn:microsoft.com/office/officeart/2005/8/layout/vList2"/>
    <dgm:cxn modelId="{0F151F71-7D31-3649-BC34-40B7CE1B2B91}" type="presParOf" srcId="{7562A338-CBF3-BE4A-BB1B-BB80B7F44AB9}" destId="{BE86FD07-7B53-CD4B-BF06-E477B850200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57142-711A-4899-A2C2-5F0DCFB76689}">
      <dsp:nvSpPr>
        <dsp:cNvPr id="0" name=""/>
        <dsp:cNvSpPr/>
      </dsp:nvSpPr>
      <dsp:spPr>
        <a:xfrm>
          <a:off x="0" y="646"/>
          <a:ext cx="5826934" cy="12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B68DC-FE84-4CA6-A8A5-E32805039814}">
      <dsp:nvSpPr>
        <dsp:cNvPr id="0" name=""/>
        <dsp:cNvSpPr/>
      </dsp:nvSpPr>
      <dsp:spPr>
        <a:xfrm>
          <a:off x="37570" y="28591"/>
          <a:ext cx="68310" cy="683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DCF6D-9968-4F12-B547-10C12698E92F}">
      <dsp:nvSpPr>
        <dsp:cNvPr id="0" name=""/>
        <dsp:cNvSpPr/>
      </dsp:nvSpPr>
      <dsp:spPr>
        <a:xfrm>
          <a:off x="143451" y="646"/>
          <a:ext cx="5277093" cy="254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63" tIns="269463" rIns="269463" bIns="2694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Zmniejszenie emisji CO₂</a:t>
          </a:r>
          <a:r>
            <a:rPr lang="pl-PL" sz="1800" kern="1200" dirty="0"/>
            <a:t>:</a:t>
          </a:r>
          <a:br>
            <a:rPr lang="pl-PL" sz="1800" kern="1200" dirty="0"/>
          </a:br>
          <a:r>
            <a:rPr lang="pl-PL" sz="1800" kern="1200" dirty="0"/>
            <a:t>Pompy ciepła to jedno z najbardziej ekologicznych źródeł ciepła, ponieważ wykorzystują odnawialne źródła energii (powietrze, woda, grunt) do produkcji ciepła. Dzięki temu nie emitują dwutlenku węgla ani innych zanieczyszczeń do atmosfery, w przeciwieństwie do tradycyjnych pieców węglowych czy gazowych.</a:t>
          </a:r>
          <a:endParaRPr lang="en-US" sz="1800" kern="1200" dirty="0"/>
        </a:p>
      </dsp:txBody>
      <dsp:txXfrm>
        <a:off x="143451" y="646"/>
        <a:ext cx="5277093" cy="2546105"/>
      </dsp:txXfrm>
    </dsp:sp>
    <dsp:sp modelId="{0A26DAFC-FFF1-46C0-BD44-45A6DB4766A0}">
      <dsp:nvSpPr>
        <dsp:cNvPr id="0" name=""/>
        <dsp:cNvSpPr/>
      </dsp:nvSpPr>
      <dsp:spPr>
        <a:xfrm>
          <a:off x="0" y="2750440"/>
          <a:ext cx="5826934" cy="12420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4A9369-9FE2-47B5-9EDC-F7B2ECDDC0BD}">
      <dsp:nvSpPr>
        <dsp:cNvPr id="0" name=""/>
        <dsp:cNvSpPr/>
      </dsp:nvSpPr>
      <dsp:spPr>
        <a:xfrm>
          <a:off x="37570" y="2778385"/>
          <a:ext cx="68310" cy="683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0E26E3-20CB-463B-A6B8-1D331629DC8B}">
      <dsp:nvSpPr>
        <dsp:cNvPr id="0" name=""/>
        <dsp:cNvSpPr/>
      </dsp:nvSpPr>
      <dsp:spPr>
        <a:xfrm>
          <a:off x="143451" y="2750440"/>
          <a:ext cx="5277093" cy="2546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9463" tIns="269463" rIns="269463" bIns="269463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Zrównoważony rozwój</a:t>
          </a:r>
          <a:r>
            <a:rPr lang="pl-PL" sz="1800" kern="1200" dirty="0"/>
            <a:t>:</a:t>
          </a:r>
          <a:br>
            <a:rPr lang="pl-PL" sz="1800" kern="1200" dirty="0"/>
          </a:br>
          <a:r>
            <a:rPr lang="pl-PL" sz="1800" kern="1200" dirty="0"/>
            <a:t>Pompy ciepła korzystają z energii naturalnej, która jest nieograniczona i odnawialna, co przyczynia się do zmniejszenia zużycia paliw kopalnych i wpływu na środowisko</a:t>
          </a:r>
          <a:r>
            <a:rPr lang="pl-PL" sz="2100" kern="1200" dirty="0"/>
            <a:t>.</a:t>
          </a:r>
          <a:endParaRPr lang="en-US" sz="2100" kern="1200" dirty="0"/>
        </a:p>
      </dsp:txBody>
      <dsp:txXfrm>
        <a:off x="143451" y="2750440"/>
        <a:ext cx="5277093" cy="2546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48B30-F74C-8540-ABEF-07781D0C6907}">
      <dsp:nvSpPr>
        <dsp:cNvPr id="0" name=""/>
        <dsp:cNvSpPr/>
      </dsp:nvSpPr>
      <dsp:spPr>
        <a:xfrm>
          <a:off x="0" y="3348"/>
          <a:ext cx="6636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3F0342-2E96-7045-B74C-F229FC656A39}">
      <dsp:nvSpPr>
        <dsp:cNvPr id="0" name=""/>
        <dsp:cNvSpPr/>
      </dsp:nvSpPr>
      <dsp:spPr>
        <a:xfrm>
          <a:off x="0" y="3348"/>
          <a:ext cx="6636328" cy="228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Niskie koszty eksploatacyjne</a:t>
          </a:r>
          <a:r>
            <a:rPr lang="pl-PL" sz="1800" kern="1200" dirty="0"/>
            <a:t>:</a:t>
          </a:r>
          <a:br>
            <a:rPr lang="pl-PL" sz="1800" kern="1200" dirty="0"/>
          </a:br>
          <a:r>
            <a:rPr lang="pl-PL" sz="1800" kern="1200" dirty="0"/>
            <a:t>Pompy ciepła są bardzo efektywne, ponieważ wykorzystują energię z otoczenia (powietrza, ziemi lub wody), co oznacza, że zużywają znacznie mniej energii elektrycznej niż inne urządzenia grzewcze, takie jak kotły gazowe czy elektryczne. Zazwyczaj 1 kWh energii elektrycznej zużytej przez pompę ciepła może przynieść 3-4 kWh energii grzewczej, co oznacza wysoką efektywność i niskie koszty użytkowania.</a:t>
          </a:r>
          <a:endParaRPr lang="en-US" sz="1800" kern="1200" dirty="0"/>
        </a:p>
      </dsp:txBody>
      <dsp:txXfrm>
        <a:off x="0" y="3348"/>
        <a:ext cx="6636328" cy="2283766"/>
      </dsp:txXfrm>
    </dsp:sp>
    <dsp:sp modelId="{B9FBF82B-0BB3-E842-9F7B-B8B9CF31E734}">
      <dsp:nvSpPr>
        <dsp:cNvPr id="0" name=""/>
        <dsp:cNvSpPr/>
      </dsp:nvSpPr>
      <dsp:spPr>
        <a:xfrm>
          <a:off x="0" y="2287115"/>
          <a:ext cx="6636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37A543-2666-194F-8397-F0129E7463E9}">
      <dsp:nvSpPr>
        <dsp:cNvPr id="0" name=""/>
        <dsp:cNvSpPr/>
      </dsp:nvSpPr>
      <dsp:spPr>
        <a:xfrm>
          <a:off x="0" y="2287115"/>
          <a:ext cx="6636328" cy="228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Niskie koszty ogrzewania</a:t>
          </a:r>
          <a:r>
            <a:rPr lang="pl-PL" sz="1800" kern="1200" dirty="0"/>
            <a:t>:</a:t>
          </a:r>
          <a:br>
            <a:rPr lang="pl-PL" sz="1800" kern="1200" dirty="0"/>
          </a:br>
          <a:r>
            <a:rPr lang="pl-PL" sz="1800" kern="1200" dirty="0"/>
            <a:t>W długoterminowym użytkowaniu pompy ciepła zapewniają znaczną redukcję kosztów ogrzewania, zwłaszcza w porównaniu do tradycyjnych systemów grzewczych (np. gazowych, węglowych). Koszty operacyjne są znacznie niższe, co daje oszczędności przez wiele lat.</a:t>
          </a:r>
          <a:endParaRPr lang="en-US" sz="1800" kern="1200" dirty="0"/>
        </a:p>
      </dsp:txBody>
      <dsp:txXfrm>
        <a:off x="0" y="2287115"/>
        <a:ext cx="6636328" cy="2283766"/>
      </dsp:txXfrm>
    </dsp:sp>
    <dsp:sp modelId="{A417088E-D900-8F40-BC06-17CC13DDBD58}">
      <dsp:nvSpPr>
        <dsp:cNvPr id="0" name=""/>
        <dsp:cNvSpPr/>
      </dsp:nvSpPr>
      <dsp:spPr>
        <a:xfrm>
          <a:off x="0" y="4570881"/>
          <a:ext cx="663632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8F866-06C5-6E4E-828D-07747A47139E}">
      <dsp:nvSpPr>
        <dsp:cNvPr id="0" name=""/>
        <dsp:cNvSpPr/>
      </dsp:nvSpPr>
      <dsp:spPr>
        <a:xfrm>
          <a:off x="0" y="4570881"/>
          <a:ext cx="6636328" cy="2283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800" b="1" kern="1200" dirty="0"/>
            <a:t>Brak kosztów paliwa</a:t>
          </a:r>
          <a:r>
            <a:rPr lang="pl-PL" sz="1800" kern="1200" dirty="0"/>
            <a:t>:</a:t>
          </a:r>
          <a:br>
            <a:rPr lang="pl-PL" sz="1800" kern="1200" dirty="0"/>
          </a:br>
          <a:r>
            <a:rPr lang="pl-PL" sz="1800" kern="1200" dirty="0"/>
            <a:t>Pompy ciepła nie wymagają zakupu paliwa (np. węgla, gazu), co eliminuje ryzyko wzrostu cen surowców energetycznych, jak ma to miejsce w przypadku tradycyjnych pieców.</a:t>
          </a:r>
          <a:endParaRPr lang="en-US" sz="1800" kern="1200" dirty="0"/>
        </a:p>
      </dsp:txBody>
      <dsp:txXfrm>
        <a:off x="0" y="4570881"/>
        <a:ext cx="6636328" cy="22837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B2F6-2CCF-084B-A3CE-D27F9D48088C}">
      <dsp:nvSpPr>
        <dsp:cNvPr id="0" name=""/>
        <dsp:cNvSpPr/>
      </dsp:nvSpPr>
      <dsp:spPr>
        <a:xfrm>
          <a:off x="0" y="161355"/>
          <a:ext cx="5826934" cy="2457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Programy wsparcia</a:t>
          </a:r>
          <a:r>
            <a:rPr lang="pl-PL" sz="2100" kern="1200" dirty="0"/>
            <a:t>:</a:t>
          </a:r>
          <a:br>
            <a:rPr lang="pl-PL" sz="2100" kern="1200" dirty="0"/>
          </a:br>
          <a:r>
            <a:rPr lang="pl-PL" sz="2100" kern="1200" dirty="0"/>
            <a:t>Wiele państw, w tym Polska, oferuje programy dotacyjne i dofinansowania do zakupu i instalacji pomp ciepła, takie jak program </a:t>
          </a:r>
          <a:r>
            <a:rPr lang="pl-PL" sz="2100" b="1" kern="1200" dirty="0"/>
            <a:t>„Czyste Powietrze”</a:t>
          </a:r>
          <a:r>
            <a:rPr lang="pl-PL" sz="2100" kern="1200" dirty="0"/>
            <a:t> czy </a:t>
          </a:r>
          <a:r>
            <a:rPr lang="pl-PL" sz="2100" b="1" kern="1200" dirty="0"/>
            <a:t>„Mój Prąd”</a:t>
          </a:r>
          <a:r>
            <a:rPr lang="pl-PL" sz="2100" kern="1200" dirty="0"/>
            <a:t>, które pozwalają na znaczne obniżenie kosztów początkowych inwestycji.</a:t>
          </a:r>
          <a:endParaRPr lang="en-US" sz="2100" kern="1200" dirty="0"/>
        </a:p>
      </dsp:txBody>
      <dsp:txXfrm>
        <a:off x="119941" y="281296"/>
        <a:ext cx="5587052" cy="2217118"/>
      </dsp:txXfrm>
    </dsp:sp>
    <dsp:sp modelId="{D8C5DE87-3F64-584B-8546-60D8228B3103}">
      <dsp:nvSpPr>
        <dsp:cNvPr id="0" name=""/>
        <dsp:cNvSpPr/>
      </dsp:nvSpPr>
      <dsp:spPr>
        <a:xfrm>
          <a:off x="0" y="2678836"/>
          <a:ext cx="5826934" cy="2457000"/>
        </a:xfrm>
        <a:prstGeom prst="roundRect">
          <a:avLst/>
        </a:prstGeom>
        <a:solidFill>
          <a:schemeClr val="accent2">
            <a:hueOff val="1490574"/>
            <a:satOff val="-9844"/>
            <a:lumOff val="-56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Ulgi podatkowe</a:t>
          </a:r>
          <a:r>
            <a:rPr lang="pl-PL" sz="2100" kern="1200" dirty="0"/>
            <a:t>:</a:t>
          </a:r>
          <a:br>
            <a:rPr lang="pl-PL" sz="2100" kern="1200" dirty="0"/>
          </a:br>
          <a:r>
            <a:rPr lang="pl-PL" sz="2100" kern="1200" dirty="0"/>
            <a:t>W niektórych krajach możliwe jest także skorzystanie z ulg podatkowych na inwestycje związane z odnawialnymi źródłami energii, co czyni ten system jeszcze bardziej atrakcyjnym.</a:t>
          </a:r>
          <a:endParaRPr lang="en-US" sz="2100" kern="1200" dirty="0"/>
        </a:p>
      </dsp:txBody>
      <dsp:txXfrm>
        <a:off x="119941" y="2798777"/>
        <a:ext cx="5587052" cy="2217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6985C1-28FA-8B43-ACCB-184D73FFF70A}">
      <dsp:nvSpPr>
        <dsp:cNvPr id="0" name=""/>
        <dsp:cNvSpPr/>
      </dsp:nvSpPr>
      <dsp:spPr>
        <a:xfrm>
          <a:off x="0" y="398235"/>
          <a:ext cx="5826934" cy="2223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Niska awaryjność</a:t>
          </a:r>
          <a:r>
            <a:rPr lang="pl-PL" sz="1900" kern="1200" dirty="0"/>
            <a:t>:</a:t>
          </a:r>
          <a:br>
            <a:rPr lang="pl-PL" sz="1900" kern="1200" dirty="0"/>
          </a:br>
          <a:r>
            <a:rPr lang="pl-PL" sz="1900" kern="1200" dirty="0"/>
            <a:t>Pompy ciepła to urządzenia, które charakteryzują się długowiecznością i bardzo niską awaryjnością, pod warunkiem prawidłowego montażu i użytkowania. Działają przez wiele lat bez potrzeby wymiany podzespołów, co redukuje koszty eksploatacyjne.</a:t>
          </a:r>
          <a:endParaRPr lang="en-US" sz="1900" kern="1200" dirty="0"/>
        </a:p>
      </dsp:txBody>
      <dsp:txXfrm>
        <a:off x="108518" y="506753"/>
        <a:ext cx="5609898" cy="2005964"/>
      </dsp:txXfrm>
    </dsp:sp>
    <dsp:sp modelId="{BE86FD07-7B53-CD4B-BF06-E477B850200F}">
      <dsp:nvSpPr>
        <dsp:cNvPr id="0" name=""/>
        <dsp:cNvSpPr/>
      </dsp:nvSpPr>
      <dsp:spPr>
        <a:xfrm>
          <a:off x="0" y="2675956"/>
          <a:ext cx="5826934" cy="2223000"/>
        </a:xfrm>
        <a:prstGeom prst="roundRect">
          <a:avLst/>
        </a:prstGeom>
        <a:solidFill>
          <a:schemeClr val="accent2">
            <a:hueOff val="1490574"/>
            <a:satOff val="-9844"/>
            <a:lumOff val="-56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1" kern="1200" dirty="0"/>
            <a:t>Minimalne koszty konserwacji</a:t>
          </a:r>
          <a:r>
            <a:rPr lang="pl-PL" sz="1900" kern="1200" dirty="0"/>
            <a:t>:</a:t>
          </a:r>
          <a:br>
            <a:rPr lang="pl-PL" sz="1900" kern="1200" dirty="0"/>
          </a:br>
          <a:r>
            <a:rPr lang="pl-PL" sz="1900" kern="1200" dirty="0"/>
            <a:t>Regularna konserwacja polega głównie na przeglądzie i czyszczeniu jednostki zewnętrznej oraz wymianie filtra powietrza. Jest to stosunkowo niski koszt w porównaniu do innych systemów grzewczych.</a:t>
          </a:r>
          <a:endParaRPr lang="en-US" sz="1900" kern="1200" dirty="0"/>
        </a:p>
      </dsp:txBody>
      <dsp:txXfrm>
        <a:off x="108518" y="2784474"/>
        <a:ext cx="5609898" cy="2005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22F66-727D-4150-ADA5-49CF3A0F6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829800" cy="2387600"/>
          </a:xfrm>
        </p:spPr>
        <p:txBody>
          <a:bodyPr anchor="b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D9A1FE-C39F-4D7C-B93D-F8C203A1D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82980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08AAC-7D41-4304-8D59-EF34B23268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13652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9549D6DC-E1CB-4874-BF52-C3407230D20E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4D078-DE22-4F23-8B48-21FB1415C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4C1F5-608B-4335-9F2A-17F63D5F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08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F2C5-A3FC-44EF-BA15-CEC83C83D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5040D3-67DB-455C-AD79-49E185DB6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B2B07A-258E-42DD-9A68-2C76F7D54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01D81-C4B9-4A87-89A7-22E29E6C9200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1E9BC-3BB8-40CD-9294-59A2E59E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3979D-5589-4770-9D29-046F2B50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822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6693CD-CB65-4F37-A6DA-F300B93C14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731520"/>
            <a:ext cx="2628900" cy="53780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8D117-7AE6-4831-9867-5145F64A0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731520"/>
            <a:ext cx="7734300" cy="53780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88CF8-397F-485E-8081-AFA4DADD4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07718-69F7-427E-95A3-C1246AF46913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E4773-4660-4F21-83CF-1A449395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9537-EB47-40FA-893E-785D6FE00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52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7B4A7-C566-48F4-B4B8-3A5E7B6C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B93F5-BC8B-452C-ACE2-C7E01D1B80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9A49B3-A57D-46C5-8462-0C52509F8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13E51-B7F7-4C24-B8E3-5471755DC0E0}" type="datetime1">
              <a:rPr lang="en-US" smtClean="0"/>
              <a:t>1/28/25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8C810-EAF4-4D86-84DD-2E574122D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7E738-8574-490B-974B-9AD3B2AA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89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764E-4B3D-4B6A-A210-B50E4F60E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0AEC2-B6E6-4C09-A16F-5E2A1C9A0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37CAB-B545-4E42-BB5A-F1DAA9335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A59F-D956-4598-A3C1-AE72A5387751}" type="datetime1">
              <a:rPr lang="en-US" smtClean="0"/>
              <a:t>1/28/25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D720B-7E58-43F4-9659-ADB2403A5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5F53F-2FA5-4B5C-A151-F07BBC00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4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473D3-0F03-4BF4-831F-34E80BAC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09409-59F2-486F-A6D0-FAEE8FFF25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087241-B390-47A6-8070-C3D4652F88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5847"/>
            <a:ext cx="5181600" cy="3981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80B360-2ACA-4B93-9439-591B6D3FB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BD69-7BD3-4731-8064-242619E92CBE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A73E2-CF78-404C-A86F-E70A284A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F42A-11E1-42A0-8ECF-A5BBA3B8C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51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ECA31-EE14-41DD-9914-DA713822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B22AB6-1657-4AE2-8607-2C77A25D7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49131"/>
            <a:ext cx="5157787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AA6DC0-D4D5-4164-A3FD-6BB5CBB2B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10625"/>
            <a:ext cx="5157787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B35F8-95F3-43D1-8917-5836BAA904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49131"/>
            <a:ext cx="5183188" cy="693696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B639E7-F4A3-4ADE-B290-0A4F9761B9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10625"/>
            <a:ext cx="5183188" cy="310056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6F296B-429F-4DFC-ABC3-0A078EA99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D77D9-239F-488B-9358-023C46BC7084}" type="datetime1">
              <a:rPr lang="en-US" smtClean="0"/>
              <a:t>1/28/25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7103B9-D521-4910-AC15-F12F25CB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73A6D9-123D-492C-B5CE-294EF2559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300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2A22-4B4D-4F58-9783-A0469DA4D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1520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5EE610-5457-4E8C-B568-B8D560773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1C24-7140-4FDE-92F3-654C6E2D3C1C}" type="datetime1">
              <a:rPr lang="en-US" smtClean="0"/>
              <a:t>1/28/25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BA57BB-288A-4A30-A4EC-FF0537BC2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414C89-B968-4A85-A035-E2997A5F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91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7A339C-4093-4B40-8C90-52F005CA9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6ACF-ECB9-4B5F-A429-08B8AC75E8EF}" type="datetime1">
              <a:rPr lang="en-US" smtClean="0"/>
              <a:t>1/28/25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A33F04-8E0A-4165-930C-527D781A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2F57B-BEB6-4973-A362-38F638E0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FAC90-C2CA-44DD-8EF8-20BDD67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6326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915FB-D5F4-4CAD-AE70-3644E818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731521"/>
            <a:ext cx="6172200" cy="512953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74DA3-3BAC-4045-825F-B3C27B897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A0D65-0423-4E45-947A-E08C8569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B429B-EE2A-486A-BDB9-0C848B4FAFDD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6FBD0-E49F-4DE6-9264-CEDB9BAA0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6B246-A768-4B2D-96C6-9F417852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9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B0C8-915E-4BF2-976E-B8D7EDC59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2341564"/>
          </a:xfrm>
        </p:spPr>
        <p:txBody>
          <a:bodyPr anchor="b"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0714E6-8E50-4B50-A2E0-F9D20155E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7257"/>
            <a:ext cx="6172200" cy="517379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D67A6C-5CA5-4EF0-B1C4-ED85FF255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429000"/>
            <a:ext cx="3932237" cy="243998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76474-31D4-4567-B4EC-B6AF24488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5FE4A-CB8D-40AB-BFFC-AAF37EA071CB}" type="datetime1">
              <a:rPr lang="en-US" smtClean="0"/>
              <a:t>1/28/25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902DE0-33F5-4372-8EB5-F5746D344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5C2EF-849D-4B2C-8ED6-D26553657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BAE12-D270-459D-897B-6833652BB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293296F-4C3A-4530-98F5-F83646ACE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14D2BD-3C47-433D-81FE-DC6C39595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3DD55E4-EA4F-4874-8B5B-6E0EAF4BBFC4}"/>
                </a:ext>
              </a:extLst>
            </p:cNvPr>
            <p:cNvCxnSpPr>
              <a:cxnSpLocks/>
            </p:cNvCxnSpPr>
            <p:nvPr/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2950BAF-7673-4138-AEA2-DE7D368CC357}"/>
                </a:ext>
              </a:extLst>
            </p:cNvPr>
            <p:cNvCxnSpPr>
              <a:cxnSpLocks/>
            </p:cNvCxnSpPr>
            <p:nvPr/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BE3E2B5-EA1C-415A-941A-843C7EA148E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87FA3A6-E398-4576-B6B8-3328028D84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Graphic 33">
              <a:extLst>
                <a:ext uri="{FF2B5EF4-FFF2-40B4-BE49-F238E27FC236}">
                  <a16:creationId xmlns:a16="http://schemas.microsoft.com/office/drawing/2014/main" id="{EFB597D7-65E0-476A-B9EB-3AA6ED33884C}"/>
                </a:ext>
              </a:extLst>
            </p:cNvPr>
            <p:cNvSpPr/>
            <p:nvPr/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33">
              <a:extLst>
                <a:ext uri="{FF2B5EF4-FFF2-40B4-BE49-F238E27FC236}">
                  <a16:creationId xmlns:a16="http://schemas.microsoft.com/office/drawing/2014/main" id="{11AA060A-BE0E-4687-8F9E-0E2955D9796D}"/>
                </a:ext>
              </a:extLst>
            </p:cNvPr>
            <p:cNvSpPr/>
            <p:nvPr/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8318D-FE3E-41D7-9A8C-2065A2C4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73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B06718-79E7-4159-A003-F86FE7B3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89408"/>
            <a:ext cx="10515600" cy="3821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F99FF-FFE2-431D-A0C8-A46C21712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1365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0517C94-3B1E-4991-BED3-41F8B0158A00}" type="datetime1">
              <a:rPr lang="en-US" smtClean="0"/>
              <a:t>1/28/25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3547E-668D-4191-847C-7424F7549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34506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BB6E6E-8527-4F63-A0C7-84CD44A2B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3467" y="3246434"/>
            <a:ext cx="628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all" spc="15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273BAE12-D270-459D-897B-6833652BB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9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16F6374-2300-41FF-BA7E-22FADCD95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7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0864D9E-0A0C-482E-86DE-9C4E729C3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38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4B2739A4-C2AB-F8C2-ACEF-D56518E6F0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579694"/>
            <a:ext cx="5960863" cy="2930269"/>
          </a:xfrm>
        </p:spPr>
        <p:txBody>
          <a:bodyPr>
            <a:normAutofit/>
          </a:bodyPr>
          <a:lstStyle/>
          <a:p>
            <a:r>
              <a:rPr lang="pl-PL" b="1" dirty="0"/>
              <a:t>K</a:t>
            </a:r>
            <a:r>
              <a:rPr lang="pl-PL" b="1" i="0" u="none" strike="noStrike" dirty="0">
                <a:effectLst/>
              </a:rPr>
              <a:t>orzyści płynące z zastosowania pomp ciepła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F60D002-51BE-E735-D053-DECCED8FFE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7725" y="3602038"/>
            <a:ext cx="5960863" cy="2666800"/>
          </a:xfrm>
        </p:spPr>
        <p:txBody>
          <a:bodyPr>
            <a:normAutofit/>
          </a:bodyPr>
          <a:lstStyle/>
          <a:p>
            <a:endParaRPr lang="pl-PL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BB400C-599A-4E9D-919A-F9E37E7D96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42704" cy="6864437"/>
            <a:chOff x="7433816" y="-6437"/>
            <a:chExt cx="4142704" cy="686443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240F565-8757-49C0-9478-6BBC8F5356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7B6C4B7-7133-494C-BFCF-CE23E9E54D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631A1DA-2B3D-48C2-AE6F-7C99195F7C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CFF3CF4-CC46-4697-8E56-81B723EE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65C9E2-A9A6-45E2-B653-FDD58F140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433816" y="1052459"/>
              <a:ext cx="4127174" cy="4643014"/>
            </a:xfrm>
            <a:custGeom>
              <a:avLst/>
              <a:gdLst>
                <a:gd name="connsiteX0" fmla="*/ 1939325 w 3878650"/>
                <a:gd name="connsiteY0" fmla="*/ 4363426 h 4363426"/>
                <a:gd name="connsiteX1" fmla="*/ 0 w 3878650"/>
                <a:gd name="connsiteY1" fmla="*/ 2424101 h 4363426"/>
                <a:gd name="connsiteX2" fmla="*/ 0 w 3878650"/>
                <a:gd name="connsiteY2" fmla="*/ 1734201 h 4363426"/>
                <a:gd name="connsiteX3" fmla="*/ 0 w 3878650"/>
                <a:gd name="connsiteY3" fmla="*/ 0 h 4363426"/>
                <a:gd name="connsiteX4" fmla="*/ 3878650 w 3878650"/>
                <a:gd name="connsiteY4" fmla="*/ 0 h 4363426"/>
                <a:gd name="connsiteX5" fmla="*/ 3878650 w 3878650"/>
                <a:gd name="connsiteY5" fmla="*/ 330044 h 4363426"/>
                <a:gd name="connsiteX6" fmla="*/ 3878650 w 3878650"/>
                <a:gd name="connsiteY6" fmla="*/ 2424101 h 4363426"/>
                <a:gd name="connsiteX7" fmla="*/ 1939325 w 3878650"/>
                <a:gd name="connsiteY7" fmla="*/ 4363426 h 436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78650" h="4363426">
                  <a:moveTo>
                    <a:pt x="1939325" y="4363426"/>
                  </a:moveTo>
                  <a:cubicBezTo>
                    <a:pt x="868265" y="4363426"/>
                    <a:pt x="0" y="3495161"/>
                    <a:pt x="0" y="2424101"/>
                  </a:cubicBezTo>
                  <a:lnTo>
                    <a:pt x="0" y="1734201"/>
                  </a:lnTo>
                  <a:lnTo>
                    <a:pt x="0" y="0"/>
                  </a:lnTo>
                  <a:lnTo>
                    <a:pt x="3878650" y="0"/>
                  </a:lnTo>
                  <a:lnTo>
                    <a:pt x="3878650" y="330044"/>
                  </a:lnTo>
                  <a:lnTo>
                    <a:pt x="3878650" y="2424101"/>
                  </a:lnTo>
                  <a:cubicBezTo>
                    <a:pt x="3878650" y="3495161"/>
                    <a:pt x="3010385" y="4363426"/>
                    <a:pt x="1939325" y="4363426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2344FE3-D823-4FBF-A9F4-7811B83FB4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43432" y="343089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Probówki z jedną probówką w pomarańczy z kroplami">
            <a:extLst>
              <a:ext uri="{FF2B5EF4-FFF2-40B4-BE49-F238E27FC236}">
                <a16:creationId xmlns:a16="http://schemas.microsoft.com/office/drawing/2014/main" id="{BC318D1B-ED25-3DF5-4AFD-299973550D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098" r="-1" b="8463"/>
          <a:stretch/>
        </p:blipFill>
        <p:spPr>
          <a:xfrm>
            <a:off x="8175812" y="1740541"/>
            <a:ext cx="2653937" cy="1493212"/>
          </a:xfrm>
          <a:prstGeom prst="rect">
            <a:avLst/>
          </a:prstGeom>
        </p:spPr>
      </p:pic>
      <p:pic>
        <p:nvPicPr>
          <p:cNvPr id="6" name="Obraz 5" descr="W stopce pisma znajduje się: znak Funduszy Europejskich, czyli biała, żółta i czerwona gwiazda na niebieskim tle wraz z nazwą programu Fundusze Europejskie dla Śląskiego, biało-czerwona flaga z napisem Rzeczpospolita Polska, flaga Unii Europejskiej, czyli okrąg ułożony z dwunastu żółtych gwiazd na niebieskim tle z napisem Dofinansowane przez Unię Europejską oraz herb województwa śląskiego, czyli złoty orzeł na niebieskim tle.">
            <a:extLst>
              <a:ext uri="{FF2B5EF4-FFF2-40B4-BE49-F238E27FC236}">
                <a16:creationId xmlns:a16="http://schemas.microsoft.com/office/drawing/2014/main" id="{BF434B19-225D-31FA-E9F4-1429184E5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48" y="6057700"/>
            <a:ext cx="5758815" cy="606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6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FB0A84-555F-EA25-C183-13F2D5ECE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Możliwość wykorzystania w różnych warunkach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E42A6D-BBF1-5A7F-DE10-FBAC0C323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zastosowanie do różnych źródeł ciepła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Pompy ciepła mogą być wykorzystywane zarówno w domach jednorodzinnych, jak i w większych budynkach (np. firmach czy budynkach wielorodzinnych). Mogą również działać w różnych warunkach klimatycznych – zarówno w rejonach o chłodniejszym klimacie, jak i w cieplejszych.</a:t>
            </a:r>
          </a:p>
          <a:p>
            <a:r>
              <a:rPr lang="pl-PL" b="1" dirty="0"/>
              <a:t>Systemy gruntowe, wodne i powietrzne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W zależności od warunków lokalnych, można wybrać odpowiednią pompę ciepła: powietrzną (łatwa instalacja, niższa cena), gruntową (bardzo efektywna, ale droższa instalacja) lub wodną (wymaga dostępu do zbiornika wodnego).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8536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94C6EB-0BD0-4926-909B-CE0EFF459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7" y="-1"/>
            <a:ext cx="12195239" cy="6857996"/>
            <a:chOff x="1667" y="-1"/>
            <a:chExt cx="12195239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D8D9AC5-1A8B-4F43-99E1-1D51CFFCF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49B524-B22D-40A1-81F7-459441A7E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906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8CCE87E-3564-469A-9A46-F794A0F94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4C96A98-5EF6-4542-9FA4-86B1D2651A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3BF088B1-D6D6-4925-9B48-5098FF09D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6FA7DFD7-863A-4016-A231-DCB28B20D0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CB193A39-1357-ED11-4B1D-B67E1131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7727"/>
            <a:ext cx="8648158" cy="1495887"/>
          </a:xfrm>
        </p:spPr>
        <p:txBody>
          <a:bodyPr>
            <a:normAutofit/>
          </a:bodyPr>
          <a:lstStyle/>
          <a:p>
            <a:r>
              <a:rPr lang="pl-PL" dirty="0"/>
              <a:t>Podsumowanie korzyści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B21A0D-3EAC-02E5-EB99-28BD1E21B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pl-PL" sz="1900" b="0" i="0" u="none" strike="noStrike" dirty="0">
                <a:effectLst/>
              </a:rPr>
              <a:t>Pompy ciepła to nowoczesne, ekologiczne i efektywne energetycznie urządzenia, które oferują wiele korzyści, w tym: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znaczne oszczędności na kosztach ogrzewania i chłodzenia,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redukcję emisji CO₂,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niezależność od paliw kopalnych,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wielofunkcyjność (ogrzewanie, chłodzenie, ciepła woda użytkowa),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możliwość wsparcia finansowego w postaci dotacji i ulg,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1900" b="0" i="0" u="none" strike="noStrike" dirty="0">
                <a:effectLst/>
              </a:rPr>
              <a:t>mała konserwacja i długa żywotność urządzenia.</a:t>
            </a:r>
          </a:p>
          <a:p>
            <a:pPr>
              <a:lnSpc>
                <a:spcPct val="100000"/>
              </a:lnSpc>
            </a:pPr>
            <a:r>
              <a:rPr lang="pl-PL" sz="1900" b="0" i="0" u="none" strike="noStrike" dirty="0">
                <a:effectLst/>
              </a:rPr>
              <a:t>Z tego względu pompy ciepła stają się jednym z najlepszych rozwiązań do ogrzewania i chłodzenia domów oraz budynków użyteczności publicznej w kontekście walki ze zmianami klimatycznymi oraz oszczędności energetycznych.</a:t>
            </a:r>
          </a:p>
          <a:p>
            <a:pPr>
              <a:lnSpc>
                <a:spcPct val="100000"/>
              </a:lnSpc>
            </a:pP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314078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3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E52577D-E1D2-C6E0-63ED-42EBD430C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7"/>
            <a:ext cx="5716712" cy="2711736"/>
          </a:xfrm>
        </p:spPr>
        <p:txBody>
          <a:bodyPr anchor="b">
            <a:normAutofit/>
          </a:bodyPr>
          <a:lstStyle/>
          <a:p>
            <a:r>
              <a:rPr lang="pl-PL" dirty="0"/>
              <a:t>WSTĘP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8871FEA-CCCA-B63B-2C1F-13A5FC421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429000"/>
            <a:ext cx="5716712" cy="2601285"/>
          </a:xfrm>
        </p:spPr>
        <p:txBody>
          <a:bodyPr>
            <a:normAutofit/>
          </a:bodyPr>
          <a:lstStyle/>
          <a:p>
            <a:r>
              <a:rPr lang="pl-PL" b="0" i="0" u="none" strike="noStrike" dirty="0">
                <a:effectLst/>
                <a:latin typeface="-webkit-standard"/>
              </a:rPr>
              <a:t>Pompy ciepła to coraz popularniejsze rozwiązanie w ogrzewaniu domów, a także w chłodzeniu i produkcji ciepłej wody użytkowej. Poniżej przedstawiam </a:t>
            </a:r>
            <a:r>
              <a:rPr lang="pl-PL" b="1" i="0" u="none" strike="noStrike" dirty="0">
                <a:effectLst/>
              </a:rPr>
              <a:t>korzyści płynące z zastosowania pomp ciepła</a:t>
            </a:r>
            <a:r>
              <a:rPr lang="pl-PL" b="0" i="0" u="none" strike="noStrike" dirty="0">
                <a:effectLst/>
                <a:latin typeface="-webkit-standard"/>
              </a:rPr>
              <a:t>, które mogą pomóc Ci zrozumieć, dlaczego warto w nie inwestować.</a:t>
            </a:r>
            <a:endParaRPr lang="pl-P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630E0A4-B4A9-466C-A9CA-2F7FAAB7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3816" y="-6437"/>
            <a:ext cx="4133553" cy="6864437"/>
            <a:chOff x="7433816" y="-6437"/>
            <a:chExt cx="4133553" cy="686443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D1A7D90-D071-42CE-8999-521FE5EB0C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BA3207-8B24-423E-876F-EED4F64FC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90199" y="840583"/>
              <a:ext cx="3021199" cy="5189709"/>
            </a:xfrm>
            <a:custGeom>
              <a:avLst/>
              <a:gdLst>
                <a:gd name="connsiteX0" fmla="*/ 1700213 w 3400426"/>
                <a:gd name="connsiteY0" fmla="*/ 5841130 h 5841130"/>
                <a:gd name="connsiteX1" fmla="*/ 0 w 3400426"/>
                <a:gd name="connsiteY1" fmla="*/ 4140917 h 5841130"/>
                <a:gd name="connsiteX2" fmla="*/ 0 w 3400426"/>
                <a:gd name="connsiteY2" fmla="*/ 3536080 h 5841130"/>
                <a:gd name="connsiteX3" fmla="*/ 0 w 3400426"/>
                <a:gd name="connsiteY3" fmla="*/ 3536080 h 5841130"/>
                <a:gd name="connsiteX4" fmla="*/ 0 w 3400426"/>
                <a:gd name="connsiteY4" fmla="*/ 1700213 h 5841130"/>
                <a:gd name="connsiteX5" fmla="*/ 1700213 w 3400426"/>
                <a:gd name="connsiteY5" fmla="*/ 0 h 5841130"/>
                <a:gd name="connsiteX6" fmla="*/ 3400426 w 3400426"/>
                <a:gd name="connsiteY6" fmla="*/ 1700213 h 5841130"/>
                <a:gd name="connsiteX7" fmla="*/ 3400426 w 3400426"/>
                <a:gd name="connsiteY7" fmla="*/ 2305050 h 5841130"/>
                <a:gd name="connsiteX8" fmla="*/ 3400426 w 3400426"/>
                <a:gd name="connsiteY8" fmla="*/ 2305050 h 5841130"/>
                <a:gd name="connsiteX9" fmla="*/ 3400426 w 3400426"/>
                <a:gd name="connsiteY9" fmla="*/ 4140917 h 5841130"/>
                <a:gd name="connsiteX10" fmla="*/ 1700213 w 3400426"/>
                <a:gd name="connsiteY10" fmla="*/ 5841130 h 5841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00426" h="5841130">
                  <a:moveTo>
                    <a:pt x="1700213" y="5841130"/>
                  </a:moveTo>
                  <a:cubicBezTo>
                    <a:pt x="761211" y="5841130"/>
                    <a:pt x="0" y="5079919"/>
                    <a:pt x="0" y="4140917"/>
                  </a:cubicBezTo>
                  <a:lnTo>
                    <a:pt x="0" y="3536080"/>
                  </a:lnTo>
                  <a:lnTo>
                    <a:pt x="0" y="3536080"/>
                  </a:lnTo>
                  <a:lnTo>
                    <a:pt x="0" y="1700213"/>
                  </a:lnTo>
                  <a:cubicBezTo>
                    <a:pt x="0" y="761211"/>
                    <a:pt x="761211" y="0"/>
                    <a:pt x="1700213" y="0"/>
                  </a:cubicBezTo>
                  <a:cubicBezTo>
                    <a:pt x="2639215" y="0"/>
                    <a:pt x="3400426" y="761211"/>
                    <a:pt x="3400426" y="1700213"/>
                  </a:cubicBezTo>
                  <a:lnTo>
                    <a:pt x="3400426" y="2305050"/>
                  </a:lnTo>
                  <a:lnTo>
                    <a:pt x="3400426" y="2305050"/>
                  </a:lnTo>
                  <a:lnTo>
                    <a:pt x="3400426" y="4140917"/>
                  </a:lnTo>
                  <a:cubicBezTo>
                    <a:pt x="3400426" y="5079919"/>
                    <a:pt x="2639215" y="5841130"/>
                    <a:pt x="1700213" y="5841130"/>
                  </a:cubicBezTo>
                  <a:close/>
                </a:path>
              </a:pathLst>
            </a:custGeom>
            <a:noFill/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36E21C5-DC18-4475-9613-1AF97FC0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98849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8498F04-5415-4A8B-A069-CF07486EC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011398" y="3435437"/>
              <a:ext cx="55597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8">
              <a:extLst>
                <a:ext uri="{FF2B5EF4-FFF2-40B4-BE49-F238E27FC236}">
                  <a16:creationId xmlns:a16="http://schemas.microsoft.com/office/drawing/2014/main" id="{7536A5CA-5F9D-44C7-87C6-A12CF740D5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3982" y="0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Graphic 8">
              <a:extLst>
                <a:ext uri="{FF2B5EF4-FFF2-40B4-BE49-F238E27FC236}">
                  <a16:creationId xmlns:a16="http://schemas.microsoft.com/office/drawing/2014/main" id="{BE6FB307-61DF-42E4-ACB8-4E47813A8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985885" y="5347397"/>
              <a:ext cx="3021199" cy="1510599"/>
            </a:xfrm>
            <a:custGeom>
              <a:avLst/>
              <a:gdLst>
                <a:gd name="connsiteX0" fmla="*/ 4467225 w 4467225"/>
                <a:gd name="connsiteY0" fmla="*/ 0 h 2233612"/>
                <a:gd name="connsiteX1" fmla="*/ 2233613 w 4467225"/>
                <a:gd name="connsiteY1" fmla="*/ 2233613 h 2233612"/>
                <a:gd name="connsiteX2" fmla="*/ 0 w 4467225"/>
                <a:gd name="connsiteY2" fmla="*/ 0 h 2233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7225" h="2233612">
                  <a:moveTo>
                    <a:pt x="4467225" y="0"/>
                  </a:moveTo>
                  <a:cubicBezTo>
                    <a:pt x="4467225" y="1233583"/>
                    <a:pt x="3467195" y="2233613"/>
                    <a:pt x="2233613" y="2233613"/>
                  </a:cubicBezTo>
                  <a:cubicBezTo>
                    <a:pt x="1000030" y="2233613"/>
                    <a:pt x="0" y="1233583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7C9104A-0B2E-42A7-8F27-CCEFDBA900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3816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7C0EC34-7095-4362-AA58-F572131373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C19E597-F67B-455A-9D77-8B564DC5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581337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CFF4279-F451-4DED-87EB-1899D7E4EB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434228" y="6276734"/>
              <a:ext cx="4133088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2934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32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34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2EEE7F0-D8D7-5A04-194F-97209D525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6"/>
            <a:ext cx="4076910" cy="5695389"/>
          </a:xfrm>
        </p:spPr>
        <p:txBody>
          <a:bodyPr anchor="ctr">
            <a:normAutofit/>
          </a:bodyPr>
          <a:lstStyle/>
          <a:p>
            <a:r>
              <a:rPr lang="pl-PL" sz="5200" b="0" i="0" u="none" strike="noStrike">
                <a:effectLst/>
                <a:latin typeface="-webkit-standard"/>
              </a:rPr>
              <a:t>Ekologiczne korzyści</a:t>
            </a:r>
            <a:endParaRPr lang="pl-PL" sz="5200"/>
          </a:p>
        </p:txBody>
      </p:sp>
      <p:grpSp>
        <p:nvGrpSpPr>
          <p:cNvPr id="56" name="Group 36">
            <a:extLst>
              <a:ext uri="{FF2B5EF4-FFF2-40B4-BE49-F238E27FC236}">
                <a16:creationId xmlns:a16="http://schemas.microsoft.com/office/drawing/2014/main" id="{2C500373-6BCD-49C7-86D2-7DC695C4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C05CF5C-D74E-48AF-AAE5-61AEFB2C7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38">
              <a:extLst>
                <a:ext uri="{FF2B5EF4-FFF2-40B4-BE49-F238E27FC236}">
                  <a16:creationId xmlns:a16="http://schemas.microsoft.com/office/drawing/2014/main" id="{15A6A4E3-DB84-4A86-933F-10273F0AE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928F34-C1F4-426C-A393-E2052F48D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990DE79-7D3C-40C4-926C-026AE277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61EE68AF-6440-CEF4-E521-DE851BF4AE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4458247"/>
              </p:ext>
            </p:extLst>
          </p:nvPr>
        </p:nvGraphicFramePr>
        <p:xfrm>
          <a:off x="5461176" y="788282"/>
          <a:ext cx="5826934" cy="529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76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AE6FDE22-1F54-452D-A9BA-1BE9FDB534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C01FB2-6D50-41C9-BE00-29B0F992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D3A5F41-77AF-C00A-98A2-74827DC1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6491"/>
            <a:ext cx="4276541" cy="5705015"/>
          </a:xfrm>
        </p:spPr>
        <p:txBody>
          <a:bodyPr anchor="ctr">
            <a:normAutofit/>
          </a:bodyPr>
          <a:lstStyle/>
          <a:p>
            <a:r>
              <a:rPr lang="pl-PL" sz="5200" dirty="0"/>
              <a:t>Oszczędności </a:t>
            </a:r>
            <a:r>
              <a:rPr lang="pl-PL" sz="5200"/>
              <a:t>finasowe</a:t>
            </a:r>
            <a:r>
              <a:rPr lang="pl-PL" sz="5200" dirty="0"/>
              <a:t> </a:t>
            </a:r>
          </a:p>
        </p:txBody>
      </p: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1E24523C-83EE-E26A-6D3D-88932856AB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56679"/>
              </p:ext>
            </p:extLst>
          </p:nvPr>
        </p:nvGraphicFramePr>
        <p:xfrm>
          <a:off x="5444836" y="207817"/>
          <a:ext cx="6636328" cy="6857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3354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5D5E77-A9FA-EF64-6D1C-35871561E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Niezależność energetyczna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C43F35-A840-27CF-608E-292B59067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Oszczędności na energii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Dzięki zastosowaniu pompy ciepła można uzyskać wysoki stopień niezależności energetycznej, zwłaszcza w połączeniu z systemami fotowoltaicznymi. Generowanie własnej energii elektrycznej z paneli fotowoltaicznych i wykorzystanie jej do zasilania pompy ciepła może zmniejszyć zależność od sieci energetycznej.</a:t>
            </a:r>
          </a:p>
          <a:p>
            <a:r>
              <a:rPr lang="pl-PL" b="1" dirty="0"/>
              <a:t>Stabilność cenowa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Korzystając z pompy ciepła, unika się zmienności cen paliw kopalnych i gazu, które mogą podlegać fluktuacjom w zależności od sytuacji rynkowej. Pompa ciepła korzysta z naturalnych źródeł energii, co zapewnia stabilność w kosztach eksploatacyjnych.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5836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8D1123-1B3E-76A1-A76C-028EF040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Wysoka efektywność energetyczna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0B6C460-E0EC-6029-7981-1CE8301BA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Wysoka COP (</a:t>
            </a:r>
            <a:r>
              <a:rPr lang="pl-PL" b="1" dirty="0" err="1"/>
              <a:t>Coefficient</a:t>
            </a:r>
            <a:r>
              <a:rPr lang="pl-PL" b="1" dirty="0"/>
              <a:t> of Performance)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Współczynnik wydajności (COP) pompy ciepła jest jednym z najważniejszych wskaźników jej efektywności. COP pokazuje, ile jednostek ciepła pompa jest w stanie wygenerować z każdej zużytej jednostki energii elektrycznej. Nowoczesne pompy ciepła mają COP na poziomie 4 i więcej, co oznacza, że na każdą 1 kWh energii elektrycznej zużytej przez pompę ciepła, mogą one dostarczyć 4 kWh energii cieplnej.</a:t>
            </a:r>
          </a:p>
          <a:p>
            <a:r>
              <a:rPr lang="pl-PL" b="1" dirty="0"/>
              <a:t>Długotrwała efektywność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Dzięki nowoczesnej technologii i automatycznym systemom sterowania, pompy ciepła działają efektywnie przez długie lata, co czyni je opłacalnym rozwiązaniem na długoterminową perspektywę.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03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F10C978-51B5-420C-9A05-C8F194EAC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" y="-597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D34D1C-4E49-4D32-96F1-E49CEBBF8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89" y="0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46A4AE4-5520-4815-852D-CB05E9F5A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" y="-1"/>
            <a:ext cx="12192000" cy="6857996"/>
            <a:chOff x="572" y="-1"/>
            <a:chExt cx="12192000" cy="6857996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229F6CD-5D84-4EEB-B66D-84415969A0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7" y="6276706"/>
              <a:ext cx="12189811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24BD253-E9E1-473E-88AD-E22D668B9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72" y="580876"/>
              <a:ext cx="121920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C911447-A6C3-48A4-91A8-DAEDB7FF4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8134324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EAE0C5-340D-416D-9DE8-4A73670496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0">
              <a:off x="-2794261" y="3428956"/>
              <a:ext cx="6857912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Graphic 33">
              <a:extLst>
                <a:ext uri="{FF2B5EF4-FFF2-40B4-BE49-F238E27FC236}">
                  <a16:creationId xmlns:a16="http://schemas.microsoft.com/office/drawing/2014/main" id="{C0FED11B-5B5E-48CF-810B-4BA77BBDF3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77016" y="-1"/>
              <a:ext cx="3637968" cy="580875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33">
              <a:extLst>
                <a:ext uri="{FF2B5EF4-FFF2-40B4-BE49-F238E27FC236}">
                  <a16:creationId xmlns:a16="http://schemas.microsoft.com/office/drawing/2014/main" id="{D75A73DE-5BA7-44CE-A718-52385E65D5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305089" y="6276705"/>
              <a:ext cx="3581824" cy="581290"/>
            </a:xfrm>
            <a:custGeom>
              <a:avLst/>
              <a:gdLst>
                <a:gd name="connsiteX0" fmla="*/ 0 w 2679858"/>
                <a:gd name="connsiteY0" fmla="*/ 4953 h 434911"/>
                <a:gd name="connsiteX1" fmla="*/ 1336548 w 2679858"/>
                <a:gd name="connsiteY1" fmla="*/ 434912 h 434911"/>
                <a:gd name="connsiteX2" fmla="*/ 2679859 w 2679858"/>
                <a:gd name="connsiteY2" fmla="*/ 0 h 434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9858" h="434911">
                  <a:moveTo>
                    <a:pt x="0" y="4953"/>
                  </a:moveTo>
                  <a:cubicBezTo>
                    <a:pt x="370427" y="274606"/>
                    <a:pt x="833723" y="434912"/>
                    <a:pt x="1336548" y="434912"/>
                  </a:cubicBezTo>
                  <a:cubicBezTo>
                    <a:pt x="1842326" y="434912"/>
                    <a:pt x="2308289" y="272701"/>
                    <a:pt x="2679859" y="0"/>
                  </a:cubicBezTo>
                </a:path>
              </a:pathLst>
            </a:custGeom>
            <a:noFill/>
            <a:ln w="12700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:a16="http://schemas.microsoft.com/office/drawing/2014/main" id="{0E44EAAD-2510-393D-9D44-9A8D93F23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734"/>
            <a:ext cx="8648158" cy="1417880"/>
          </a:xfrm>
        </p:spPr>
        <p:txBody>
          <a:bodyPr>
            <a:normAutofit/>
          </a:bodyPr>
          <a:lstStyle/>
          <a:p>
            <a:r>
              <a:rPr lang="pl-PL" dirty="0"/>
              <a:t>Wielofunkcyjność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3346AE-C27E-5E91-A354-FF08B2093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196"/>
            <a:ext cx="8648158" cy="3430575"/>
          </a:xfrm>
        </p:spPr>
        <p:txBody>
          <a:bodyPr>
            <a:normAutofit/>
          </a:bodyPr>
          <a:lstStyle/>
          <a:p>
            <a:r>
              <a:rPr lang="pl-PL" b="1" dirty="0"/>
              <a:t>Ogrzewanie i chłodzenie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Pompy ciepła mogą pełnić funkcję zarówno ogrzewania, jak i chłodzenia. W lecie mogą pełnić rolę klimatyzacji, obniżając temperaturę w pomieszczeniach, co jest szczególnie ważne w okresach upałów. Jest to wielka zaleta, bo jedna inwestycja zapewnia obie funkcje.</a:t>
            </a:r>
          </a:p>
          <a:p>
            <a:r>
              <a:rPr lang="pl-PL" b="1" dirty="0"/>
              <a:t>Ciepła woda użytkowa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Pompy ciepła mogą także produkować ciepłą wodę użytkową, co czyni je kompletnym systemem grzewczym i pozwala zaoszczędzić na dodatkowych urządzeniach, jak np. podgrzewacze wody.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0468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7465364-CD1F-0BBE-386C-2CC2BEE7F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265"/>
            <a:ext cx="4114800" cy="5695398"/>
          </a:xfrm>
        </p:spPr>
        <p:txBody>
          <a:bodyPr anchor="ctr">
            <a:normAutofit/>
          </a:bodyPr>
          <a:lstStyle/>
          <a:p>
            <a:r>
              <a:rPr lang="pl-PL" sz="5200"/>
              <a:t>Możliwość dotacji i dofinasowań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346307A-DFE3-4A97-B2EE-5D57DF413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6275" y="577406"/>
            <a:ext cx="6391931" cy="569539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277446-D71D-4C19-A013-95073D31A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66455" y="-6437"/>
            <a:ext cx="6405880" cy="6864437"/>
            <a:chOff x="5166455" y="-6437"/>
            <a:chExt cx="6405880" cy="686443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C05CF5C-D74E-48AF-AAE5-61AEFB2C7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6645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5A6A4E3-DB84-4A86-933F-10273F0AE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057BAF9-1A72-414E-8B1A-C58B353F1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FCD6AB-4E6B-4F74-94C0-C14654F99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827E0132-DCC3-C3EB-F96B-6CC32F9C2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7689443"/>
              </p:ext>
            </p:extLst>
          </p:nvPr>
        </p:nvGraphicFramePr>
        <p:xfrm>
          <a:off x="5461176" y="788282"/>
          <a:ext cx="5826934" cy="529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417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2E0F97-3B68-4A9A-81FD-184E8051D2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9C0995-256A-4F90-97D6-FB8958A5D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12192000" cy="6857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6A0DD28E-E0C7-67BF-74F0-FB31B2939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581336"/>
            <a:ext cx="4076910" cy="5695389"/>
          </a:xfrm>
        </p:spPr>
        <p:txBody>
          <a:bodyPr anchor="ctr">
            <a:normAutofit/>
          </a:bodyPr>
          <a:lstStyle/>
          <a:p>
            <a:r>
              <a:rPr lang="pl-PL" sz="5200"/>
              <a:t>Niska awaryjność i mała konserwacja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500373-6BCD-49C7-86D2-7DC695C43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71535" y="-6437"/>
            <a:ext cx="6400800" cy="6864437"/>
            <a:chOff x="5171535" y="-6437"/>
            <a:chExt cx="6400800" cy="686443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C05CF5C-D74E-48AF-AAE5-61AEFB2C7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567246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5A6A4E3-DB84-4A86-933F-10273F0AEE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6262643"/>
              <a:ext cx="6400800" cy="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3928F34-C1F4-426C-A393-E2052F48D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71535" y="0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990DE79-7D3C-40C4-926C-026AE2773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560990" y="-6437"/>
              <a:ext cx="5783" cy="6858000"/>
            </a:xfrm>
            <a:prstGeom prst="line">
              <a:avLst/>
            </a:prstGeom>
            <a:ln w="127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Symbol zastępczy zawartości 2">
            <a:extLst>
              <a:ext uri="{FF2B5EF4-FFF2-40B4-BE49-F238E27FC236}">
                <a16:creationId xmlns:a16="http://schemas.microsoft.com/office/drawing/2014/main" id="{E35CE7E3-50AC-E62A-0791-8B20D2653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7823376"/>
              </p:ext>
            </p:extLst>
          </p:nvPr>
        </p:nvGraphicFramePr>
        <p:xfrm>
          <a:off x="5461176" y="788282"/>
          <a:ext cx="5826934" cy="529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154650"/>
      </p:ext>
    </p:extLst>
  </p:cSld>
  <p:clrMapOvr>
    <a:masterClrMapping/>
  </p:clrMapOvr>
</p:sld>
</file>

<file path=ppt/theme/theme1.xml><?xml version="1.0" encoding="utf-8"?>
<a:theme xmlns:a="http://schemas.openxmlformats.org/drawingml/2006/main" name="ArchVTI">
  <a:themeElements>
    <a:clrScheme name="AnalogousFromRegular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76029"/>
      </a:accent1>
      <a:accent2>
        <a:srgbClr val="CF9917"/>
      </a:accent2>
      <a:accent3>
        <a:srgbClr val="9AAB1E"/>
      </a:accent3>
      <a:accent4>
        <a:srgbClr val="5FB714"/>
      </a:accent4>
      <a:accent5>
        <a:srgbClr val="28BB21"/>
      </a:accent5>
      <a:accent6>
        <a:srgbClr val="14BC53"/>
      </a:accent6>
      <a:hlink>
        <a:srgbClr val="398CAD"/>
      </a:hlink>
      <a:folHlink>
        <a:srgbClr val="7F7F7F"/>
      </a:folHlink>
    </a:clrScheme>
    <a:fontScheme name="Custom 16">
      <a:majorFont>
        <a:latin typeface="Footlight MT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VTI" id="{23FE938F-4DF0-4C94-8546-C2AC6D26660D}" vid="{62E62DA1-385F-4EE3-8841-58A87FAE20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911</Words>
  <Application>Microsoft Macintosh PowerPoint</Application>
  <PresentationFormat>Panoramiczny</PresentationFormat>
  <Paragraphs>37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-webkit-standard</vt:lpstr>
      <vt:lpstr>Arial</vt:lpstr>
      <vt:lpstr>Avenir Next LT Pro</vt:lpstr>
      <vt:lpstr>Footlight MT Light</vt:lpstr>
      <vt:lpstr>ArchVTI</vt:lpstr>
      <vt:lpstr>Korzyści płynące z zastosowania pomp ciepła</vt:lpstr>
      <vt:lpstr>WSTĘP</vt:lpstr>
      <vt:lpstr>Ekologiczne korzyści</vt:lpstr>
      <vt:lpstr>Oszczędności finasowe </vt:lpstr>
      <vt:lpstr>Niezależność energetyczna</vt:lpstr>
      <vt:lpstr>Wysoka efektywność energetyczna </vt:lpstr>
      <vt:lpstr>Wielofunkcyjność </vt:lpstr>
      <vt:lpstr>Możliwość dotacji i dofinasowań </vt:lpstr>
      <vt:lpstr>Niska awaryjność i mała konserwacja </vt:lpstr>
      <vt:lpstr>Możliwość wykorzystania w różnych warunkach </vt:lpstr>
      <vt:lpstr>Podsumowanie korzyści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Wala</dc:creator>
  <cp:lastModifiedBy>Sebastian Wala</cp:lastModifiedBy>
  <cp:revision>3</cp:revision>
  <dcterms:created xsi:type="dcterms:W3CDTF">2025-01-27T16:46:45Z</dcterms:created>
  <dcterms:modified xsi:type="dcterms:W3CDTF">2025-01-28T11:48:58Z</dcterms:modified>
</cp:coreProperties>
</file>