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78"/>
    <p:restoredTop sz="94684"/>
  </p:normalViewPr>
  <p:slideViewPr>
    <p:cSldViewPr snapToGrid="0" snapToObjects="1">
      <p:cViewPr varScale="1">
        <p:scale>
          <a:sx n="106" d="100"/>
          <a:sy n="106" d="100"/>
        </p:scale>
        <p:origin x="146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E58A96-9A83-4AFD-8B9D-50FC072D6E1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6700D06-BF6E-4280-834D-C0E4D07AD51B}">
      <dgm:prSet/>
      <dgm:spPr/>
      <dgm:t>
        <a:bodyPr/>
        <a:lstStyle/>
        <a:p>
          <a:r>
            <a:rPr lang="en-US"/>
            <a:t>- Zmniejszenie emisji gazów cieplarnianych</a:t>
          </a:r>
        </a:p>
      </dgm:t>
    </dgm:pt>
    <dgm:pt modelId="{E603AC05-6F8C-434A-8105-3C0EC19639DF}" type="parTrans" cxnId="{F62A4FC4-C255-4D6A-9841-F378AA183C3F}">
      <dgm:prSet/>
      <dgm:spPr/>
      <dgm:t>
        <a:bodyPr/>
        <a:lstStyle/>
        <a:p>
          <a:endParaRPr lang="en-US"/>
        </a:p>
      </dgm:t>
    </dgm:pt>
    <dgm:pt modelId="{82AC18EB-4B52-4FA5-8F11-50BA6E1A5C45}" type="sibTrans" cxnId="{F62A4FC4-C255-4D6A-9841-F378AA183C3F}">
      <dgm:prSet/>
      <dgm:spPr/>
      <dgm:t>
        <a:bodyPr/>
        <a:lstStyle/>
        <a:p>
          <a:endParaRPr lang="en-US"/>
        </a:p>
      </dgm:t>
    </dgm:pt>
    <dgm:pt modelId="{D846D0E9-37A4-4521-9DFD-667A4DA461B5}">
      <dgm:prSet/>
      <dgm:spPr/>
      <dgm:t>
        <a:bodyPr/>
        <a:lstStyle/>
        <a:p>
          <a:r>
            <a:rPr lang="en-US" dirty="0"/>
            <a:t>- </a:t>
          </a:r>
          <a:r>
            <a:rPr lang="en-US" dirty="0" err="1"/>
            <a:t>Zrównoważone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niewyczerpywalne</a:t>
          </a:r>
          <a:r>
            <a:rPr lang="en-US" dirty="0"/>
            <a:t> </a:t>
          </a:r>
          <a:r>
            <a:rPr lang="en-US" dirty="0" err="1"/>
            <a:t>źródła</a:t>
          </a:r>
          <a:endParaRPr lang="en-US" dirty="0"/>
        </a:p>
      </dgm:t>
    </dgm:pt>
    <dgm:pt modelId="{780DEC0B-3836-43F8-A4E3-D45E4238D6B3}" type="parTrans" cxnId="{EF4128E0-1C73-4C2D-9E16-BD14892C452F}">
      <dgm:prSet/>
      <dgm:spPr/>
      <dgm:t>
        <a:bodyPr/>
        <a:lstStyle/>
        <a:p>
          <a:endParaRPr lang="en-US"/>
        </a:p>
      </dgm:t>
    </dgm:pt>
    <dgm:pt modelId="{1795051D-C459-4E3A-BEFA-5848D3A7BFAE}" type="sibTrans" cxnId="{EF4128E0-1C73-4C2D-9E16-BD14892C452F}">
      <dgm:prSet/>
      <dgm:spPr/>
      <dgm:t>
        <a:bodyPr/>
        <a:lstStyle/>
        <a:p>
          <a:endParaRPr lang="en-US"/>
        </a:p>
      </dgm:t>
    </dgm:pt>
    <dgm:pt modelId="{CF3B9778-80C6-48A6-BDB0-EF3DE62C1E85}">
      <dgm:prSet/>
      <dgm:spPr/>
      <dgm:t>
        <a:bodyPr/>
        <a:lstStyle/>
        <a:p>
          <a:r>
            <a:rPr lang="en-US" dirty="0"/>
            <a:t>- </a:t>
          </a:r>
          <a:r>
            <a:rPr lang="en-US" dirty="0" err="1"/>
            <a:t>Zwiększenie</a:t>
          </a:r>
          <a:r>
            <a:rPr lang="en-US" dirty="0"/>
            <a:t> </a:t>
          </a:r>
          <a:r>
            <a:rPr lang="en-US" dirty="0" err="1"/>
            <a:t>bezpieczeństwa</a:t>
          </a:r>
          <a:r>
            <a:rPr lang="en-US" dirty="0"/>
            <a:t> </a:t>
          </a:r>
          <a:r>
            <a:rPr lang="en-US" dirty="0" err="1"/>
            <a:t>energetycznego</a:t>
          </a:r>
          <a:endParaRPr lang="en-US" dirty="0"/>
        </a:p>
      </dgm:t>
    </dgm:pt>
    <dgm:pt modelId="{F67230FC-3BE7-4442-BE22-C704B62D6F64}" type="parTrans" cxnId="{0D084C0A-B259-4FD4-8867-7B4713FDA718}">
      <dgm:prSet/>
      <dgm:spPr/>
      <dgm:t>
        <a:bodyPr/>
        <a:lstStyle/>
        <a:p>
          <a:endParaRPr lang="en-US"/>
        </a:p>
      </dgm:t>
    </dgm:pt>
    <dgm:pt modelId="{E9021A04-8963-4E86-8CF7-06EA4D74F3A2}" type="sibTrans" cxnId="{0D084C0A-B259-4FD4-8867-7B4713FDA718}">
      <dgm:prSet/>
      <dgm:spPr/>
      <dgm:t>
        <a:bodyPr/>
        <a:lstStyle/>
        <a:p>
          <a:endParaRPr lang="en-US"/>
        </a:p>
      </dgm:t>
    </dgm:pt>
    <dgm:pt modelId="{B2F97122-D692-4CA8-812D-01389790D8D5}">
      <dgm:prSet/>
      <dgm:spPr/>
      <dgm:t>
        <a:bodyPr/>
        <a:lstStyle/>
        <a:p>
          <a:r>
            <a:rPr lang="en-US"/>
            <a:t>- Możliwość lokalnego wykorzystania</a:t>
          </a:r>
        </a:p>
      </dgm:t>
    </dgm:pt>
    <dgm:pt modelId="{52456B7E-E9F2-4558-B460-3287B44376E3}" type="parTrans" cxnId="{AE91632A-F6BF-424C-BCD9-D59913A1C53D}">
      <dgm:prSet/>
      <dgm:spPr/>
      <dgm:t>
        <a:bodyPr/>
        <a:lstStyle/>
        <a:p>
          <a:endParaRPr lang="en-US"/>
        </a:p>
      </dgm:t>
    </dgm:pt>
    <dgm:pt modelId="{C46CFEE8-3FF4-4AF5-A058-4410127EC8BB}" type="sibTrans" cxnId="{AE91632A-F6BF-424C-BCD9-D59913A1C53D}">
      <dgm:prSet/>
      <dgm:spPr/>
      <dgm:t>
        <a:bodyPr/>
        <a:lstStyle/>
        <a:p>
          <a:endParaRPr lang="en-US"/>
        </a:p>
      </dgm:t>
    </dgm:pt>
    <dgm:pt modelId="{88D42D28-CA2A-49F0-9994-C6945B0D98CA}" type="pres">
      <dgm:prSet presAssocID="{0CE58A96-9A83-4AFD-8B9D-50FC072D6E11}" presName="linear" presStyleCnt="0">
        <dgm:presLayoutVars>
          <dgm:animLvl val="lvl"/>
          <dgm:resizeHandles val="exact"/>
        </dgm:presLayoutVars>
      </dgm:prSet>
      <dgm:spPr/>
    </dgm:pt>
    <dgm:pt modelId="{49219AF7-5F7D-4935-A693-A34C33938CE1}" type="pres">
      <dgm:prSet presAssocID="{16700D06-BF6E-4280-834D-C0E4D07AD51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A4019AE-F20A-4B99-B8AC-1BA443F0F19E}" type="pres">
      <dgm:prSet presAssocID="{82AC18EB-4B52-4FA5-8F11-50BA6E1A5C45}" presName="spacer" presStyleCnt="0"/>
      <dgm:spPr/>
    </dgm:pt>
    <dgm:pt modelId="{EA8C547B-5C26-4801-88D6-EA0582C43C25}" type="pres">
      <dgm:prSet presAssocID="{D846D0E9-37A4-4521-9DFD-667A4DA461B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D1636DF-6A8E-4E6A-AB56-0626CDA8A4EA}" type="pres">
      <dgm:prSet presAssocID="{1795051D-C459-4E3A-BEFA-5848D3A7BFAE}" presName="spacer" presStyleCnt="0"/>
      <dgm:spPr/>
    </dgm:pt>
    <dgm:pt modelId="{CC38E9CC-4C56-463F-A204-2DDB0D78DCE7}" type="pres">
      <dgm:prSet presAssocID="{CF3B9778-80C6-48A6-BDB0-EF3DE62C1E8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53C2103-8D3D-450C-8C6A-EC5830E68AF7}" type="pres">
      <dgm:prSet presAssocID="{E9021A04-8963-4E86-8CF7-06EA4D74F3A2}" presName="spacer" presStyleCnt="0"/>
      <dgm:spPr/>
    </dgm:pt>
    <dgm:pt modelId="{F7C71348-B2DA-4CDE-BB51-AE88AF29205A}" type="pres">
      <dgm:prSet presAssocID="{B2F97122-D692-4CA8-812D-01389790D8D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D084C0A-B259-4FD4-8867-7B4713FDA718}" srcId="{0CE58A96-9A83-4AFD-8B9D-50FC072D6E11}" destId="{CF3B9778-80C6-48A6-BDB0-EF3DE62C1E85}" srcOrd="2" destOrd="0" parTransId="{F67230FC-3BE7-4442-BE22-C704B62D6F64}" sibTransId="{E9021A04-8963-4E86-8CF7-06EA4D74F3A2}"/>
    <dgm:cxn modelId="{AE91632A-F6BF-424C-BCD9-D59913A1C53D}" srcId="{0CE58A96-9A83-4AFD-8B9D-50FC072D6E11}" destId="{B2F97122-D692-4CA8-812D-01389790D8D5}" srcOrd="3" destOrd="0" parTransId="{52456B7E-E9F2-4558-B460-3287B44376E3}" sibTransId="{C46CFEE8-3FF4-4AF5-A058-4410127EC8BB}"/>
    <dgm:cxn modelId="{7025BE40-3628-4C4F-9A2D-818FE1613061}" type="presOf" srcId="{B2F97122-D692-4CA8-812D-01389790D8D5}" destId="{F7C71348-B2DA-4CDE-BB51-AE88AF29205A}" srcOrd="0" destOrd="0" presId="urn:microsoft.com/office/officeart/2005/8/layout/vList2"/>
    <dgm:cxn modelId="{EF1DFE58-2284-4E0A-994F-45E2F7EDAE93}" type="presOf" srcId="{16700D06-BF6E-4280-834D-C0E4D07AD51B}" destId="{49219AF7-5F7D-4935-A693-A34C33938CE1}" srcOrd="0" destOrd="0" presId="urn:microsoft.com/office/officeart/2005/8/layout/vList2"/>
    <dgm:cxn modelId="{03A048A8-76C8-47D7-B187-E61FA2CE6A59}" type="presOf" srcId="{0CE58A96-9A83-4AFD-8B9D-50FC072D6E11}" destId="{88D42D28-CA2A-49F0-9994-C6945B0D98CA}" srcOrd="0" destOrd="0" presId="urn:microsoft.com/office/officeart/2005/8/layout/vList2"/>
    <dgm:cxn modelId="{F62A4FC4-C255-4D6A-9841-F378AA183C3F}" srcId="{0CE58A96-9A83-4AFD-8B9D-50FC072D6E11}" destId="{16700D06-BF6E-4280-834D-C0E4D07AD51B}" srcOrd="0" destOrd="0" parTransId="{E603AC05-6F8C-434A-8105-3C0EC19639DF}" sibTransId="{82AC18EB-4B52-4FA5-8F11-50BA6E1A5C45}"/>
    <dgm:cxn modelId="{EF4128E0-1C73-4C2D-9E16-BD14892C452F}" srcId="{0CE58A96-9A83-4AFD-8B9D-50FC072D6E11}" destId="{D846D0E9-37A4-4521-9DFD-667A4DA461B5}" srcOrd="1" destOrd="0" parTransId="{780DEC0B-3836-43F8-A4E3-D45E4238D6B3}" sibTransId="{1795051D-C459-4E3A-BEFA-5848D3A7BFAE}"/>
    <dgm:cxn modelId="{00028DEC-E9B5-4D60-91F3-E74A3BE93FAD}" type="presOf" srcId="{D846D0E9-37A4-4521-9DFD-667A4DA461B5}" destId="{EA8C547B-5C26-4801-88D6-EA0582C43C25}" srcOrd="0" destOrd="0" presId="urn:microsoft.com/office/officeart/2005/8/layout/vList2"/>
    <dgm:cxn modelId="{99DA98F3-BC16-412E-9A3D-F68F0C0392E3}" type="presOf" srcId="{CF3B9778-80C6-48A6-BDB0-EF3DE62C1E85}" destId="{CC38E9CC-4C56-463F-A204-2DDB0D78DCE7}" srcOrd="0" destOrd="0" presId="urn:microsoft.com/office/officeart/2005/8/layout/vList2"/>
    <dgm:cxn modelId="{AEB5E254-6894-472D-8D4B-132BCF5E6FF4}" type="presParOf" srcId="{88D42D28-CA2A-49F0-9994-C6945B0D98CA}" destId="{49219AF7-5F7D-4935-A693-A34C33938CE1}" srcOrd="0" destOrd="0" presId="urn:microsoft.com/office/officeart/2005/8/layout/vList2"/>
    <dgm:cxn modelId="{676254EC-BB3E-4B66-9B41-D010D18E6F26}" type="presParOf" srcId="{88D42D28-CA2A-49F0-9994-C6945B0D98CA}" destId="{9A4019AE-F20A-4B99-B8AC-1BA443F0F19E}" srcOrd="1" destOrd="0" presId="urn:microsoft.com/office/officeart/2005/8/layout/vList2"/>
    <dgm:cxn modelId="{489C2A9B-370F-4835-9B96-F2815A0B3CFD}" type="presParOf" srcId="{88D42D28-CA2A-49F0-9994-C6945B0D98CA}" destId="{EA8C547B-5C26-4801-88D6-EA0582C43C25}" srcOrd="2" destOrd="0" presId="urn:microsoft.com/office/officeart/2005/8/layout/vList2"/>
    <dgm:cxn modelId="{CA7A10E3-C1C4-4D50-B511-C61359F38D9E}" type="presParOf" srcId="{88D42D28-CA2A-49F0-9994-C6945B0D98CA}" destId="{5D1636DF-6A8E-4E6A-AB56-0626CDA8A4EA}" srcOrd="3" destOrd="0" presId="urn:microsoft.com/office/officeart/2005/8/layout/vList2"/>
    <dgm:cxn modelId="{094A95AC-8863-4931-8397-D3C47C15F3A5}" type="presParOf" srcId="{88D42D28-CA2A-49F0-9994-C6945B0D98CA}" destId="{CC38E9CC-4C56-463F-A204-2DDB0D78DCE7}" srcOrd="4" destOrd="0" presId="urn:microsoft.com/office/officeart/2005/8/layout/vList2"/>
    <dgm:cxn modelId="{03DAD9AB-D6B7-44C9-9F8B-1408241817AA}" type="presParOf" srcId="{88D42D28-CA2A-49F0-9994-C6945B0D98CA}" destId="{153C2103-8D3D-450C-8C6A-EC5830E68AF7}" srcOrd="5" destOrd="0" presId="urn:microsoft.com/office/officeart/2005/8/layout/vList2"/>
    <dgm:cxn modelId="{20C3A797-1E8F-4D38-A69B-293F650A96ED}" type="presParOf" srcId="{88D42D28-CA2A-49F0-9994-C6945B0D98CA}" destId="{F7C71348-B2DA-4CDE-BB51-AE88AF29205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E02B02-5330-419B-9966-D339F0009E0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9C2F7F2-77E6-4DFE-88DB-D5C450857A00}">
      <dgm:prSet/>
      <dgm:spPr/>
      <dgm:t>
        <a:bodyPr/>
        <a:lstStyle/>
        <a:p>
          <a:r>
            <a:rPr lang="en-US"/>
            <a:t>- Wysokie koszty początkowe</a:t>
          </a:r>
        </a:p>
      </dgm:t>
    </dgm:pt>
    <dgm:pt modelId="{346D4EE9-1128-45E3-8989-ECAC01072E75}" type="parTrans" cxnId="{B7DA6625-E4F8-48EF-8F6A-5EAB20DC3460}">
      <dgm:prSet/>
      <dgm:spPr/>
      <dgm:t>
        <a:bodyPr/>
        <a:lstStyle/>
        <a:p>
          <a:endParaRPr lang="en-US"/>
        </a:p>
      </dgm:t>
    </dgm:pt>
    <dgm:pt modelId="{A96D83E5-3F2A-4F55-BFB5-9ABBD6CBB4AA}" type="sibTrans" cxnId="{B7DA6625-E4F8-48EF-8F6A-5EAB20DC3460}">
      <dgm:prSet/>
      <dgm:spPr/>
      <dgm:t>
        <a:bodyPr/>
        <a:lstStyle/>
        <a:p>
          <a:endParaRPr lang="en-US"/>
        </a:p>
      </dgm:t>
    </dgm:pt>
    <dgm:pt modelId="{B11B5243-64AA-4808-883E-8091A323C561}">
      <dgm:prSet/>
      <dgm:spPr/>
      <dgm:t>
        <a:bodyPr/>
        <a:lstStyle/>
        <a:p>
          <a:r>
            <a:rPr lang="en-US"/>
            <a:t>- Zależność od warunków atmosferycznych</a:t>
          </a:r>
        </a:p>
      </dgm:t>
    </dgm:pt>
    <dgm:pt modelId="{5A9AE74E-8EB8-4135-8160-ECE57040C643}" type="parTrans" cxnId="{9E334F6D-2066-440E-B142-A54A92515BD6}">
      <dgm:prSet/>
      <dgm:spPr/>
      <dgm:t>
        <a:bodyPr/>
        <a:lstStyle/>
        <a:p>
          <a:endParaRPr lang="en-US"/>
        </a:p>
      </dgm:t>
    </dgm:pt>
    <dgm:pt modelId="{E8D30CD0-18E9-4E07-939B-116D0CDD7F51}" type="sibTrans" cxnId="{9E334F6D-2066-440E-B142-A54A92515BD6}">
      <dgm:prSet/>
      <dgm:spPr/>
      <dgm:t>
        <a:bodyPr/>
        <a:lstStyle/>
        <a:p>
          <a:endParaRPr lang="en-US"/>
        </a:p>
      </dgm:t>
    </dgm:pt>
    <dgm:pt modelId="{5CBA590A-FA9F-4D74-B41A-7055116CF319}">
      <dgm:prSet/>
      <dgm:spPr/>
      <dgm:t>
        <a:bodyPr/>
        <a:lstStyle/>
        <a:p>
          <a:r>
            <a:rPr lang="en-US"/>
            <a:t>- Wpływ na lokalne ekosystemy (np. turbiny wiatrowe a ptaki)</a:t>
          </a:r>
        </a:p>
      </dgm:t>
    </dgm:pt>
    <dgm:pt modelId="{5D7A3257-2FDD-4BBB-A903-F44084CD5C43}" type="parTrans" cxnId="{3757BDD7-9CB7-48F7-ACC6-664673182D9B}">
      <dgm:prSet/>
      <dgm:spPr/>
      <dgm:t>
        <a:bodyPr/>
        <a:lstStyle/>
        <a:p>
          <a:endParaRPr lang="en-US"/>
        </a:p>
      </dgm:t>
    </dgm:pt>
    <dgm:pt modelId="{CBE3E0BB-45E8-4F2A-AC9A-8D68B1A29DAD}" type="sibTrans" cxnId="{3757BDD7-9CB7-48F7-ACC6-664673182D9B}">
      <dgm:prSet/>
      <dgm:spPr/>
      <dgm:t>
        <a:bodyPr/>
        <a:lstStyle/>
        <a:p>
          <a:endParaRPr lang="en-US"/>
        </a:p>
      </dgm:t>
    </dgm:pt>
    <dgm:pt modelId="{E152113A-9304-4CC5-9DFA-199B85ACEA06}" type="pres">
      <dgm:prSet presAssocID="{13E02B02-5330-419B-9966-D339F0009E0F}" presName="linear" presStyleCnt="0">
        <dgm:presLayoutVars>
          <dgm:animLvl val="lvl"/>
          <dgm:resizeHandles val="exact"/>
        </dgm:presLayoutVars>
      </dgm:prSet>
      <dgm:spPr/>
    </dgm:pt>
    <dgm:pt modelId="{00FE0785-D328-479F-984F-0462E2D3F99B}" type="pres">
      <dgm:prSet presAssocID="{B9C2F7F2-77E6-4DFE-88DB-D5C450857A0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93514F5-7120-4A6B-8BDC-07E73B0411B0}" type="pres">
      <dgm:prSet presAssocID="{A96D83E5-3F2A-4F55-BFB5-9ABBD6CBB4AA}" presName="spacer" presStyleCnt="0"/>
      <dgm:spPr/>
    </dgm:pt>
    <dgm:pt modelId="{92538784-FA5E-4B15-88CF-9F1717B4ADDD}" type="pres">
      <dgm:prSet presAssocID="{B11B5243-64AA-4808-883E-8091A323C56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9976418-5855-471A-92DF-A6C47C9F3DA3}" type="pres">
      <dgm:prSet presAssocID="{E8D30CD0-18E9-4E07-939B-116D0CDD7F51}" presName="spacer" presStyleCnt="0"/>
      <dgm:spPr/>
    </dgm:pt>
    <dgm:pt modelId="{F6282884-52E5-434B-9ABC-E2E977F7EBFF}" type="pres">
      <dgm:prSet presAssocID="{5CBA590A-FA9F-4D74-B41A-7055116CF31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3D9DB1F-9D6F-4FA0-BCEE-B04921729B5A}" type="presOf" srcId="{5CBA590A-FA9F-4D74-B41A-7055116CF319}" destId="{F6282884-52E5-434B-9ABC-E2E977F7EBFF}" srcOrd="0" destOrd="0" presId="urn:microsoft.com/office/officeart/2005/8/layout/vList2"/>
    <dgm:cxn modelId="{B7DA6625-E4F8-48EF-8F6A-5EAB20DC3460}" srcId="{13E02B02-5330-419B-9966-D339F0009E0F}" destId="{B9C2F7F2-77E6-4DFE-88DB-D5C450857A00}" srcOrd="0" destOrd="0" parTransId="{346D4EE9-1128-45E3-8989-ECAC01072E75}" sibTransId="{A96D83E5-3F2A-4F55-BFB5-9ABBD6CBB4AA}"/>
    <dgm:cxn modelId="{9E334F6D-2066-440E-B142-A54A92515BD6}" srcId="{13E02B02-5330-419B-9966-D339F0009E0F}" destId="{B11B5243-64AA-4808-883E-8091A323C561}" srcOrd="1" destOrd="0" parTransId="{5A9AE74E-8EB8-4135-8160-ECE57040C643}" sibTransId="{E8D30CD0-18E9-4E07-939B-116D0CDD7F51}"/>
    <dgm:cxn modelId="{90911E74-A399-45FA-828F-71F49FD2652A}" type="presOf" srcId="{B9C2F7F2-77E6-4DFE-88DB-D5C450857A00}" destId="{00FE0785-D328-479F-984F-0462E2D3F99B}" srcOrd="0" destOrd="0" presId="urn:microsoft.com/office/officeart/2005/8/layout/vList2"/>
    <dgm:cxn modelId="{3757BDD7-9CB7-48F7-ACC6-664673182D9B}" srcId="{13E02B02-5330-419B-9966-D339F0009E0F}" destId="{5CBA590A-FA9F-4D74-B41A-7055116CF319}" srcOrd="2" destOrd="0" parTransId="{5D7A3257-2FDD-4BBB-A903-F44084CD5C43}" sibTransId="{CBE3E0BB-45E8-4F2A-AC9A-8D68B1A29DAD}"/>
    <dgm:cxn modelId="{A8E9C6F4-9557-4BCF-8253-B666DD0A4C0D}" type="presOf" srcId="{13E02B02-5330-419B-9966-D339F0009E0F}" destId="{E152113A-9304-4CC5-9DFA-199B85ACEA06}" srcOrd="0" destOrd="0" presId="urn:microsoft.com/office/officeart/2005/8/layout/vList2"/>
    <dgm:cxn modelId="{66A07EFA-F096-4BB2-ABAF-A4E13A1F9C82}" type="presOf" srcId="{B11B5243-64AA-4808-883E-8091A323C561}" destId="{92538784-FA5E-4B15-88CF-9F1717B4ADDD}" srcOrd="0" destOrd="0" presId="urn:microsoft.com/office/officeart/2005/8/layout/vList2"/>
    <dgm:cxn modelId="{12473E6E-17AE-475C-8C28-3B2F7BC8B28F}" type="presParOf" srcId="{E152113A-9304-4CC5-9DFA-199B85ACEA06}" destId="{00FE0785-D328-479F-984F-0462E2D3F99B}" srcOrd="0" destOrd="0" presId="urn:microsoft.com/office/officeart/2005/8/layout/vList2"/>
    <dgm:cxn modelId="{856623CB-764D-4DD9-904F-35E0848A1E04}" type="presParOf" srcId="{E152113A-9304-4CC5-9DFA-199B85ACEA06}" destId="{593514F5-7120-4A6B-8BDC-07E73B0411B0}" srcOrd="1" destOrd="0" presId="urn:microsoft.com/office/officeart/2005/8/layout/vList2"/>
    <dgm:cxn modelId="{1B4C94FD-E92B-47CF-BA2B-1E6AF99BB3A0}" type="presParOf" srcId="{E152113A-9304-4CC5-9DFA-199B85ACEA06}" destId="{92538784-FA5E-4B15-88CF-9F1717B4ADDD}" srcOrd="2" destOrd="0" presId="urn:microsoft.com/office/officeart/2005/8/layout/vList2"/>
    <dgm:cxn modelId="{864B1CC1-4F55-4920-A7DC-39D02C497710}" type="presParOf" srcId="{E152113A-9304-4CC5-9DFA-199B85ACEA06}" destId="{D9976418-5855-471A-92DF-A6C47C9F3DA3}" srcOrd="3" destOrd="0" presId="urn:microsoft.com/office/officeart/2005/8/layout/vList2"/>
    <dgm:cxn modelId="{F74D1385-2CF1-4373-92C0-90F51B6FA70D}" type="presParOf" srcId="{E152113A-9304-4CC5-9DFA-199B85ACEA06}" destId="{F6282884-52E5-434B-9ABC-E2E977F7EBF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7C4BD2-EA41-4A73-9D40-17A2CAC41C7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C165DE-EBCC-45BA-913C-4A9E545E02D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- Rozwój magazynowania energii (baterie, wodór).</a:t>
          </a:r>
        </a:p>
      </dgm:t>
    </dgm:pt>
    <dgm:pt modelId="{05C5C62D-552A-4311-8FA5-BD28F5C4858B}" type="parTrans" cxnId="{F21DAB59-D8F0-4A0D-9AD9-A4BC3F2685EF}">
      <dgm:prSet/>
      <dgm:spPr/>
      <dgm:t>
        <a:bodyPr/>
        <a:lstStyle/>
        <a:p>
          <a:endParaRPr lang="en-US"/>
        </a:p>
      </dgm:t>
    </dgm:pt>
    <dgm:pt modelId="{2C2E1C86-1C56-44C7-B5A3-C7B15368AB76}" type="sibTrans" cxnId="{F21DAB59-D8F0-4A0D-9AD9-A4BC3F2685EF}">
      <dgm:prSet/>
      <dgm:spPr/>
      <dgm:t>
        <a:bodyPr/>
        <a:lstStyle/>
        <a:p>
          <a:endParaRPr lang="en-US"/>
        </a:p>
      </dgm:t>
    </dgm:pt>
    <dgm:pt modelId="{6E2D5C26-364E-4624-BD30-ED204DA86ED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- </a:t>
          </a:r>
          <a:r>
            <a:rPr lang="en-US" dirty="0" err="1"/>
            <a:t>Inwestycje</a:t>
          </a:r>
          <a:r>
            <a:rPr lang="en-US" dirty="0"/>
            <a:t> w </a:t>
          </a:r>
          <a:r>
            <a:rPr lang="en-US" dirty="0" err="1"/>
            <a:t>hybrydowe</a:t>
          </a:r>
          <a:r>
            <a:rPr lang="en-US" dirty="0"/>
            <a:t> </a:t>
          </a:r>
          <a:r>
            <a:rPr lang="en-US" dirty="0" err="1"/>
            <a:t>systemy</a:t>
          </a:r>
          <a:r>
            <a:rPr lang="en-US" dirty="0"/>
            <a:t> </a:t>
          </a:r>
          <a:r>
            <a:rPr lang="en-US" dirty="0" err="1"/>
            <a:t>energetyczne</a:t>
          </a:r>
          <a:r>
            <a:rPr lang="en-US" dirty="0"/>
            <a:t>.</a:t>
          </a:r>
        </a:p>
      </dgm:t>
    </dgm:pt>
    <dgm:pt modelId="{B292DEC0-C054-424E-8B39-4D9CACF409BA}" type="parTrans" cxnId="{7587AD9B-1297-4F94-8084-A06550E43E4D}">
      <dgm:prSet/>
      <dgm:spPr/>
      <dgm:t>
        <a:bodyPr/>
        <a:lstStyle/>
        <a:p>
          <a:endParaRPr lang="en-US"/>
        </a:p>
      </dgm:t>
    </dgm:pt>
    <dgm:pt modelId="{8A7F723C-AB0A-4069-90C1-B83CB0CB8515}" type="sibTrans" cxnId="{7587AD9B-1297-4F94-8084-A06550E43E4D}">
      <dgm:prSet/>
      <dgm:spPr/>
      <dgm:t>
        <a:bodyPr/>
        <a:lstStyle/>
        <a:p>
          <a:endParaRPr lang="en-US"/>
        </a:p>
      </dgm:t>
    </dgm:pt>
    <dgm:pt modelId="{89D6C4E9-92DC-4515-B8C5-B67485FA5E0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- Zwiększenie efektywności technologii OZE.</a:t>
          </a:r>
        </a:p>
      </dgm:t>
    </dgm:pt>
    <dgm:pt modelId="{F7F32503-4991-4281-855E-CEDE7FED2652}" type="parTrans" cxnId="{15C1519C-CF71-431D-AEDB-56EE698DCBA3}">
      <dgm:prSet/>
      <dgm:spPr/>
      <dgm:t>
        <a:bodyPr/>
        <a:lstStyle/>
        <a:p>
          <a:endParaRPr lang="en-US"/>
        </a:p>
      </dgm:t>
    </dgm:pt>
    <dgm:pt modelId="{8E2C62B2-97DB-4BD6-9BB3-BA27458C133F}" type="sibTrans" cxnId="{15C1519C-CF71-431D-AEDB-56EE698DCBA3}">
      <dgm:prSet/>
      <dgm:spPr/>
      <dgm:t>
        <a:bodyPr/>
        <a:lstStyle/>
        <a:p>
          <a:endParaRPr lang="en-US"/>
        </a:p>
      </dgm:t>
    </dgm:pt>
    <dgm:pt modelId="{A9097F8F-20C0-47BB-82A0-EAD81F6D8CD8}" type="pres">
      <dgm:prSet presAssocID="{D57C4BD2-EA41-4A73-9D40-17A2CAC41C7B}" presName="root" presStyleCnt="0">
        <dgm:presLayoutVars>
          <dgm:dir/>
          <dgm:resizeHandles val="exact"/>
        </dgm:presLayoutVars>
      </dgm:prSet>
      <dgm:spPr/>
    </dgm:pt>
    <dgm:pt modelId="{3A983276-BF62-4BFD-8B14-6EA685340B6C}" type="pres">
      <dgm:prSet presAssocID="{6FC165DE-EBCC-45BA-913C-4A9E545E02DE}" presName="compNode" presStyleCnt="0"/>
      <dgm:spPr/>
    </dgm:pt>
    <dgm:pt modelId="{2A9B412B-C738-4926-B061-067767756018}" type="pres">
      <dgm:prSet presAssocID="{6FC165DE-EBCC-45BA-913C-4A9E545E02DE}" presName="bgRect" presStyleLbl="bgShp" presStyleIdx="0" presStyleCnt="3"/>
      <dgm:spPr/>
    </dgm:pt>
    <dgm:pt modelId="{5DC2DCF4-6C80-4ED6-A13E-77073F6A6C3F}" type="pres">
      <dgm:prSet presAssocID="{6FC165DE-EBCC-45BA-913C-4A9E545E02D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ull Battery"/>
        </a:ext>
      </dgm:extLst>
    </dgm:pt>
    <dgm:pt modelId="{5799C760-046D-47EF-AE85-CE237375B376}" type="pres">
      <dgm:prSet presAssocID="{6FC165DE-EBCC-45BA-913C-4A9E545E02DE}" presName="spaceRect" presStyleCnt="0"/>
      <dgm:spPr/>
    </dgm:pt>
    <dgm:pt modelId="{9C5E2564-DA00-4EA5-B565-6A42B883510D}" type="pres">
      <dgm:prSet presAssocID="{6FC165DE-EBCC-45BA-913C-4A9E545E02DE}" presName="parTx" presStyleLbl="revTx" presStyleIdx="0" presStyleCnt="3">
        <dgm:presLayoutVars>
          <dgm:chMax val="0"/>
          <dgm:chPref val="0"/>
        </dgm:presLayoutVars>
      </dgm:prSet>
      <dgm:spPr/>
    </dgm:pt>
    <dgm:pt modelId="{48D8DC4C-C4C6-4F82-89DE-FD4F49AB592D}" type="pres">
      <dgm:prSet presAssocID="{2C2E1C86-1C56-44C7-B5A3-C7B15368AB76}" presName="sibTrans" presStyleCnt="0"/>
      <dgm:spPr/>
    </dgm:pt>
    <dgm:pt modelId="{3A481234-5B3E-4159-A32E-2DF77BDDF35D}" type="pres">
      <dgm:prSet presAssocID="{6E2D5C26-364E-4624-BD30-ED204DA86ED3}" presName="compNode" presStyleCnt="0"/>
      <dgm:spPr/>
    </dgm:pt>
    <dgm:pt modelId="{E7C0E184-C50B-448E-AB06-F13F05957AA2}" type="pres">
      <dgm:prSet presAssocID="{6E2D5C26-364E-4624-BD30-ED204DA86ED3}" presName="bgRect" presStyleLbl="bgShp" presStyleIdx="1" presStyleCnt="3"/>
      <dgm:spPr/>
    </dgm:pt>
    <dgm:pt modelId="{5FD356D2-296C-44EC-9153-8E3F9CC32759}" type="pres">
      <dgm:prSet presAssocID="{6E2D5C26-364E-4624-BD30-ED204DA86ED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leskop"/>
        </a:ext>
      </dgm:extLst>
    </dgm:pt>
    <dgm:pt modelId="{E605B026-D706-4E53-98E2-F082440663D3}" type="pres">
      <dgm:prSet presAssocID="{6E2D5C26-364E-4624-BD30-ED204DA86ED3}" presName="spaceRect" presStyleCnt="0"/>
      <dgm:spPr/>
    </dgm:pt>
    <dgm:pt modelId="{46AC1ACA-2C03-4D83-A057-D81AB0DA1045}" type="pres">
      <dgm:prSet presAssocID="{6E2D5C26-364E-4624-BD30-ED204DA86ED3}" presName="parTx" presStyleLbl="revTx" presStyleIdx="1" presStyleCnt="3">
        <dgm:presLayoutVars>
          <dgm:chMax val="0"/>
          <dgm:chPref val="0"/>
        </dgm:presLayoutVars>
      </dgm:prSet>
      <dgm:spPr/>
    </dgm:pt>
    <dgm:pt modelId="{48C750F3-F13C-4189-A112-795A948920E7}" type="pres">
      <dgm:prSet presAssocID="{8A7F723C-AB0A-4069-90C1-B83CB0CB8515}" presName="sibTrans" presStyleCnt="0"/>
      <dgm:spPr/>
    </dgm:pt>
    <dgm:pt modelId="{86DDCC11-626B-4BFF-ADCA-1D73B506B8FB}" type="pres">
      <dgm:prSet presAssocID="{89D6C4E9-92DC-4515-B8C5-B67485FA5E0B}" presName="compNode" presStyleCnt="0"/>
      <dgm:spPr/>
    </dgm:pt>
    <dgm:pt modelId="{978C39A7-6DEA-4BBF-96A2-9C234EDD677C}" type="pres">
      <dgm:prSet presAssocID="{89D6C4E9-92DC-4515-B8C5-B67485FA5E0B}" presName="bgRect" presStyleLbl="bgShp" presStyleIdx="2" presStyleCnt="3"/>
      <dgm:spPr/>
    </dgm:pt>
    <dgm:pt modelId="{30FFC907-A585-4F0F-ACF7-9ABA2D351F80}" type="pres">
      <dgm:prSet presAssocID="{89D6C4E9-92DC-4515-B8C5-B67485FA5E0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Graph with Upward Trend"/>
        </a:ext>
      </dgm:extLst>
    </dgm:pt>
    <dgm:pt modelId="{8DA10820-EA63-4A41-917D-D7DC04A59643}" type="pres">
      <dgm:prSet presAssocID="{89D6C4E9-92DC-4515-B8C5-B67485FA5E0B}" presName="spaceRect" presStyleCnt="0"/>
      <dgm:spPr/>
    </dgm:pt>
    <dgm:pt modelId="{6925A486-537F-4064-8687-2DB27AFBB0BD}" type="pres">
      <dgm:prSet presAssocID="{89D6C4E9-92DC-4515-B8C5-B67485FA5E0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4228530-6B68-402B-AE11-F3ED1AD06A28}" type="presOf" srcId="{89D6C4E9-92DC-4515-B8C5-B67485FA5E0B}" destId="{6925A486-537F-4064-8687-2DB27AFBB0BD}" srcOrd="0" destOrd="0" presId="urn:microsoft.com/office/officeart/2018/2/layout/IconVerticalSolidList"/>
    <dgm:cxn modelId="{D074E83E-3B65-4D03-B4AD-2D23490D969E}" type="presOf" srcId="{6E2D5C26-364E-4624-BD30-ED204DA86ED3}" destId="{46AC1ACA-2C03-4D83-A057-D81AB0DA1045}" srcOrd="0" destOrd="0" presId="urn:microsoft.com/office/officeart/2018/2/layout/IconVerticalSolidList"/>
    <dgm:cxn modelId="{F21DAB59-D8F0-4A0D-9AD9-A4BC3F2685EF}" srcId="{D57C4BD2-EA41-4A73-9D40-17A2CAC41C7B}" destId="{6FC165DE-EBCC-45BA-913C-4A9E545E02DE}" srcOrd="0" destOrd="0" parTransId="{05C5C62D-552A-4311-8FA5-BD28F5C4858B}" sibTransId="{2C2E1C86-1C56-44C7-B5A3-C7B15368AB76}"/>
    <dgm:cxn modelId="{9A42AA63-FFFB-40E5-ADC2-D64BAE9A9AE2}" type="presOf" srcId="{D57C4BD2-EA41-4A73-9D40-17A2CAC41C7B}" destId="{A9097F8F-20C0-47BB-82A0-EAD81F6D8CD8}" srcOrd="0" destOrd="0" presId="urn:microsoft.com/office/officeart/2018/2/layout/IconVerticalSolidList"/>
    <dgm:cxn modelId="{7587AD9B-1297-4F94-8084-A06550E43E4D}" srcId="{D57C4BD2-EA41-4A73-9D40-17A2CAC41C7B}" destId="{6E2D5C26-364E-4624-BD30-ED204DA86ED3}" srcOrd="1" destOrd="0" parTransId="{B292DEC0-C054-424E-8B39-4D9CACF409BA}" sibTransId="{8A7F723C-AB0A-4069-90C1-B83CB0CB8515}"/>
    <dgm:cxn modelId="{15C1519C-CF71-431D-AEDB-56EE698DCBA3}" srcId="{D57C4BD2-EA41-4A73-9D40-17A2CAC41C7B}" destId="{89D6C4E9-92DC-4515-B8C5-B67485FA5E0B}" srcOrd="2" destOrd="0" parTransId="{F7F32503-4991-4281-855E-CEDE7FED2652}" sibTransId="{8E2C62B2-97DB-4BD6-9BB3-BA27458C133F}"/>
    <dgm:cxn modelId="{BCB0B7A5-51BF-49F6-8A94-5066B7D3F548}" type="presOf" srcId="{6FC165DE-EBCC-45BA-913C-4A9E545E02DE}" destId="{9C5E2564-DA00-4EA5-B565-6A42B883510D}" srcOrd="0" destOrd="0" presId="urn:microsoft.com/office/officeart/2018/2/layout/IconVerticalSolidList"/>
    <dgm:cxn modelId="{2FF4D193-BC11-47B7-AD33-BF8185650AA9}" type="presParOf" srcId="{A9097F8F-20C0-47BB-82A0-EAD81F6D8CD8}" destId="{3A983276-BF62-4BFD-8B14-6EA685340B6C}" srcOrd="0" destOrd="0" presId="urn:microsoft.com/office/officeart/2018/2/layout/IconVerticalSolidList"/>
    <dgm:cxn modelId="{22359322-14BF-450C-B8F3-ED00E1F73EA5}" type="presParOf" srcId="{3A983276-BF62-4BFD-8B14-6EA685340B6C}" destId="{2A9B412B-C738-4926-B061-067767756018}" srcOrd="0" destOrd="0" presId="urn:microsoft.com/office/officeart/2018/2/layout/IconVerticalSolidList"/>
    <dgm:cxn modelId="{8EC08037-1D7B-47F8-BCE0-15E544047399}" type="presParOf" srcId="{3A983276-BF62-4BFD-8B14-6EA685340B6C}" destId="{5DC2DCF4-6C80-4ED6-A13E-77073F6A6C3F}" srcOrd="1" destOrd="0" presId="urn:microsoft.com/office/officeart/2018/2/layout/IconVerticalSolidList"/>
    <dgm:cxn modelId="{B02E2584-DBD7-4197-B67E-2EAC03BB9287}" type="presParOf" srcId="{3A983276-BF62-4BFD-8B14-6EA685340B6C}" destId="{5799C760-046D-47EF-AE85-CE237375B376}" srcOrd="2" destOrd="0" presId="urn:microsoft.com/office/officeart/2018/2/layout/IconVerticalSolidList"/>
    <dgm:cxn modelId="{CD49FD13-E05F-44D1-8E6E-F88328920138}" type="presParOf" srcId="{3A983276-BF62-4BFD-8B14-6EA685340B6C}" destId="{9C5E2564-DA00-4EA5-B565-6A42B883510D}" srcOrd="3" destOrd="0" presId="urn:microsoft.com/office/officeart/2018/2/layout/IconVerticalSolidList"/>
    <dgm:cxn modelId="{2D8B3FA5-A2FB-4B4F-9942-366A29B988B6}" type="presParOf" srcId="{A9097F8F-20C0-47BB-82A0-EAD81F6D8CD8}" destId="{48D8DC4C-C4C6-4F82-89DE-FD4F49AB592D}" srcOrd="1" destOrd="0" presId="urn:microsoft.com/office/officeart/2018/2/layout/IconVerticalSolidList"/>
    <dgm:cxn modelId="{CAC0A21B-B2E2-4CF9-AD48-4BF6BDFA0573}" type="presParOf" srcId="{A9097F8F-20C0-47BB-82A0-EAD81F6D8CD8}" destId="{3A481234-5B3E-4159-A32E-2DF77BDDF35D}" srcOrd="2" destOrd="0" presId="urn:microsoft.com/office/officeart/2018/2/layout/IconVerticalSolidList"/>
    <dgm:cxn modelId="{598D5204-020A-4296-8B88-D02DEC7F413F}" type="presParOf" srcId="{3A481234-5B3E-4159-A32E-2DF77BDDF35D}" destId="{E7C0E184-C50B-448E-AB06-F13F05957AA2}" srcOrd="0" destOrd="0" presId="urn:microsoft.com/office/officeart/2018/2/layout/IconVerticalSolidList"/>
    <dgm:cxn modelId="{BB111326-66F7-45C4-95C9-CA409F6C562E}" type="presParOf" srcId="{3A481234-5B3E-4159-A32E-2DF77BDDF35D}" destId="{5FD356D2-296C-44EC-9153-8E3F9CC32759}" srcOrd="1" destOrd="0" presId="urn:microsoft.com/office/officeart/2018/2/layout/IconVerticalSolidList"/>
    <dgm:cxn modelId="{B1C4F8E8-AF9D-4D24-A7C4-226BF5B3180A}" type="presParOf" srcId="{3A481234-5B3E-4159-A32E-2DF77BDDF35D}" destId="{E605B026-D706-4E53-98E2-F082440663D3}" srcOrd="2" destOrd="0" presId="urn:microsoft.com/office/officeart/2018/2/layout/IconVerticalSolidList"/>
    <dgm:cxn modelId="{098AB9C8-28EA-43F2-9C23-C6154917C0D7}" type="presParOf" srcId="{3A481234-5B3E-4159-A32E-2DF77BDDF35D}" destId="{46AC1ACA-2C03-4D83-A057-D81AB0DA1045}" srcOrd="3" destOrd="0" presId="urn:microsoft.com/office/officeart/2018/2/layout/IconVerticalSolidList"/>
    <dgm:cxn modelId="{83A521F1-3BA8-4FA3-9D12-D8D7A53C9F28}" type="presParOf" srcId="{A9097F8F-20C0-47BB-82A0-EAD81F6D8CD8}" destId="{48C750F3-F13C-4189-A112-795A948920E7}" srcOrd="3" destOrd="0" presId="urn:microsoft.com/office/officeart/2018/2/layout/IconVerticalSolidList"/>
    <dgm:cxn modelId="{B7568D15-85DD-499C-8E13-C1BC7E0CBB66}" type="presParOf" srcId="{A9097F8F-20C0-47BB-82A0-EAD81F6D8CD8}" destId="{86DDCC11-626B-4BFF-ADCA-1D73B506B8FB}" srcOrd="4" destOrd="0" presId="urn:microsoft.com/office/officeart/2018/2/layout/IconVerticalSolidList"/>
    <dgm:cxn modelId="{0768D5A3-2166-4A69-9B31-BEC1444D1254}" type="presParOf" srcId="{86DDCC11-626B-4BFF-ADCA-1D73B506B8FB}" destId="{978C39A7-6DEA-4BBF-96A2-9C234EDD677C}" srcOrd="0" destOrd="0" presId="urn:microsoft.com/office/officeart/2018/2/layout/IconVerticalSolidList"/>
    <dgm:cxn modelId="{268BB269-6730-48C2-B43F-F148CAFBE76B}" type="presParOf" srcId="{86DDCC11-626B-4BFF-ADCA-1D73B506B8FB}" destId="{30FFC907-A585-4F0F-ACF7-9ABA2D351F80}" srcOrd="1" destOrd="0" presId="urn:microsoft.com/office/officeart/2018/2/layout/IconVerticalSolidList"/>
    <dgm:cxn modelId="{81614069-61C6-43CA-A42F-70243AB13AA7}" type="presParOf" srcId="{86DDCC11-626B-4BFF-ADCA-1D73B506B8FB}" destId="{8DA10820-EA63-4A41-917D-D7DC04A59643}" srcOrd="2" destOrd="0" presId="urn:microsoft.com/office/officeart/2018/2/layout/IconVerticalSolidList"/>
    <dgm:cxn modelId="{B14B24DC-9304-4DDF-9D73-E7AFE34DDC35}" type="presParOf" srcId="{86DDCC11-626B-4BFF-ADCA-1D73B506B8FB}" destId="{6925A486-537F-4064-8687-2DB27AFBB0B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7DD66F-6504-4D31-A400-2D739E2151B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B1D1457-87FA-4751-B4F8-27EF5C464F99}">
      <dgm:prSet/>
      <dgm:spPr/>
      <dgm:t>
        <a:bodyPr/>
        <a:lstStyle/>
        <a:p>
          <a:r>
            <a:rPr lang="en-US" dirty="0"/>
            <a:t>- </a:t>
          </a:r>
          <a:r>
            <a:rPr lang="en-US" dirty="0" err="1"/>
            <a:t>Prognozy</a:t>
          </a:r>
          <a:r>
            <a:rPr lang="en-US" dirty="0"/>
            <a:t> </a:t>
          </a:r>
          <a:r>
            <a:rPr lang="en-US" dirty="0" err="1"/>
            <a:t>mówią</a:t>
          </a:r>
          <a:r>
            <a:rPr lang="en-US" dirty="0"/>
            <a:t> o 50% </a:t>
          </a:r>
          <a:r>
            <a:rPr lang="en-US" dirty="0" err="1"/>
            <a:t>udziale</a:t>
          </a:r>
          <a:r>
            <a:rPr lang="en-US" dirty="0"/>
            <a:t> OZE w </a:t>
          </a:r>
          <a:r>
            <a:rPr lang="en-US" dirty="0" err="1"/>
            <a:t>globalnej</a:t>
          </a:r>
          <a:r>
            <a:rPr lang="en-US" dirty="0"/>
            <a:t> </a:t>
          </a:r>
          <a:r>
            <a:rPr lang="en-US" dirty="0" err="1"/>
            <a:t>produkcji</a:t>
          </a:r>
          <a:r>
            <a:rPr lang="en-US" dirty="0"/>
            <a:t> </a:t>
          </a:r>
          <a:r>
            <a:rPr lang="en-US" dirty="0" err="1"/>
            <a:t>energii</a:t>
          </a:r>
          <a:r>
            <a:rPr lang="en-US" dirty="0"/>
            <a:t> do 2050 </a:t>
          </a:r>
          <a:r>
            <a:rPr lang="en-US" dirty="0" err="1"/>
            <a:t>roku</a:t>
          </a:r>
          <a:r>
            <a:rPr lang="en-US" dirty="0"/>
            <a:t>.</a:t>
          </a:r>
        </a:p>
      </dgm:t>
    </dgm:pt>
    <dgm:pt modelId="{C14DA5D8-A888-494B-A5EE-721FFF3DA0D3}" type="parTrans" cxnId="{9CDBEC89-D927-4C6A-8E83-635CF8C000E5}">
      <dgm:prSet/>
      <dgm:spPr/>
      <dgm:t>
        <a:bodyPr/>
        <a:lstStyle/>
        <a:p>
          <a:endParaRPr lang="en-US"/>
        </a:p>
      </dgm:t>
    </dgm:pt>
    <dgm:pt modelId="{6CD6DE62-10AB-4BEA-BF13-B03086190770}" type="sibTrans" cxnId="{9CDBEC89-D927-4C6A-8E83-635CF8C000E5}">
      <dgm:prSet/>
      <dgm:spPr/>
      <dgm:t>
        <a:bodyPr/>
        <a:lstStyle/>
        <a:p>
          <a:endParaRPr lang="en-US"/>
        </a:p>
      </dgm:t>
    </dgm:pt>
    <dgm:pt modelId="{26F1CFE6-6DC7-4312-A5FC-3A97F2092815}">
      <dgm:prSet/>
      <dgm:spPr/>
      <dgm:t>
        <a:bodyPr/>
        <a:lstStyle/>
        <a:p>
          <a:r>
            <a:rPr lang="en-US" dirty="0"/>
            <a:t>- Rola </a:t>
          </a:r>
          <a:r>
            <a:rPr lang="en-US" dirty="0" err="1"/>
            <a:t>technologii</a:t>
          </a:r>
          <a:r>
            <a:rPr lang="en-US" dirty="0"/>
            <a:t> w </a:t>
          </a:r>
          <a:r>
            <a:rPr lang="en-US" dirty="0" err="1"/>
            <a:t>osiąganiu</a:t>
          </a:r>
          <a:r>
            <a:rPr lang="en-US" dirty="0"/>
            <a:t> </a:t>
          </a:r>
          <a:r>
            <a:rPr lang="en-US" dirty="0" err="1"/>
            <a:t>neutralności</a:t>
          </a:r>
          <a:r>
            <a:rPr lang="en-US" dirty="0"/>
            <a:t> </a:t>
          </a:r>
          <a:r>
            <a:rPr lang="en-US" dirty="0" err="1"/>
            <a:t>klimatycznej</a:t>
          </a:r>
          <a:r>
            <a:rPr lang="en-US" dirty="0"/>
            <a:t>.</a:t>
          </a:r>
        </a:p>
      </dgm:t>
    </dgm:pt>
    <dgm:pt modelId="{0A400DA7-4BAD-4DAF-95C7-1CDB0749FCC5}" type="parTrans" cxnId="{B6022636-EC42-437D-B9F2-41A963A8B5EE}">
      <dgm:prSet/>
      <dgm:spPr/>
      <dgm:t>
        <a:bodyPr/>
        <a:lstStyle/>
        <a:p>
          <a:endParaRPr lang="en-US"/>
        </a:p>
      </dgm:t>
    </dgm:pt>
    <dgm:pt modelId="{7FDFD5AD-D8F1-4E96-B5A6-D7B6346153A3}" type="sibTrans" cxnId="{B6022636-EC42-437D-B9F2-41A963A8B5EE}">
      <dgm:prSet/>
      <dgm:spPr/>
      <dgm:t>
        <a:bodyPr/>
        <a:lstStyle/>
        <a:p>
          <a:endParaRPr lang="en-US"/>
        </a:p>
      </dgm:t>
    </dgm:pt>
    <dgm:pt modelId="{B4A62E6F-016C-41A8-859F-AA64F3C46614}" type="pres">
      <dgm:prSet presAssocID="{9C7DD66F-6504-4D31-A400-2D739E2151BC}" presName="root" presStyleCnt="0">
        <dgm:presLayoutVars>
          <dgm:dir/>
          <dgm:resizeHandles val="exact"/>
        </dgm:presLayoutVars>
      </dgm:prSet>
      <dgm:spPr/>
    </dgm:pt>
    <dgm:pt modelId="{662890E9-189D-4191-AF2D-0051DE85FABF}" type="pres">
      <dgm:prSet presAssocID="{9B1D1457-87FA-4751-B4F8-27EF5C464F99}" presName="compNode" presStyleCnt="0"/>
      <dgm:spPr/>
    </dgm:pt>
    <dgm:pt modelId="{43DED6CB-63A7-4611-8639-8BF976E1386E}" type="pres">
      <dgm:prSet presAssocID="{9B1D1457-87FA-4751-B4F8-27EF5C464F99}" presName="bgRect" presStyleLbl="bgShp" presStyleIdx="0" presStyleCnt="2"/>
      <dgm:spPr/>
    </dgm:pt>
    <dgm:pt modelId="{283175FE-F18D-4520-AEAA-5AE12C0C8844}" type="pres">
      <dgm:prSet presAssocID="{9B1D1457-87FA-4751-B4F8-27EF5C464F9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łońce"/>
        </a:ext>
      </dgm:extLst>
    </dgm:pt>
    <dgm:pt modelId="{0435322C-26BE-4BEC-9B67-4AFDCDA8E703}" type="pres">
      <dgm:prSet presAssocID="{9B1D1457-87FA-4751-B4F8-27EF5C464F99}" presName="spaceRect" presStyleCnt="0"/>
      <dgm:spPr/>
    </dgm:pt>
    <dgm:pt modelId="{6BB4D138-2E28-44F9-B406-CA8712935EFB}" type="pres">
      <dgm:prSet presAssocID="{9B1D1457-87FA-4751-B4F8-27EF5C464F99}" presName="parTx" presStyleLbl="revTx" presStyleIdx="0" presStyleCnt="2">
        <dgm:presLayoutVars>
          <dgm:chMax val="0"/>
          <dgm:chPref val="0"/>
        </dgm:presLayoutVars>
      </dgm:prSet>
      <dgm:spPr/>
    </dgm:pt>
    <dgm:pt modelId="{937BD823-D5FA-4070-A16C-A7358660151D}" type="pres">
      <dgm:prSet presAssocID="{6CD6DE62-10AB-4BEA-BF13-B03086190770}" presName="sibTrans" presStyleCnt="0"/>
      <dgm:spPr/>
    </dgm:pt>
    <dgm:pt modelId="{1311DAEA-FFA1-47A7-AC5E-8171A52F273D}" type="pres">
      <dgm:prSet presAssocID="{26F1CFE6-6DC7-4312-A5FC-3A97F2092815}" presName="compNode" presStyleCnt="0"/>
      <dgm:spPr/>
    </dgm:pt>
    <dgm:pt modelId="{7246F742-E09F-450D-BAEC-58F33077DD56}" type="pres">
      <dgm:prSet presAssocID="{26F1CFE6-6DC7-4312-A5FC-3A97F2092815}" presName="bgRect" presStyleLbl="bgShp" presStyleIdx="1" presStyleCnt="2"/>
      <dgm:spPr/>
    </dgm:pt>
    <dgm:pt modelId="{730072EC-1846-4A20-AF42-DC9C39513302}" type="pres">
      <dgm:prSet presAssocID="{26F1CFE6-6DC7-4312-A5FC-3A97F209281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4FC6C874-33B6-401A-9A67-96EFF9D61F04}" type="pres">
      <dgm:prSet presAssocID="{26F1CFE6-6DC7-4312-A5FC-3A97F2092815}" presName="spaceRect" presStyleCnt="0"/>
      <dgm:spPr/>
    </dgm:pt>
    <dgm:pt modelId="{8834A5EA-C97B-4F23-B6FE-FB0D43F768B0}" type="pres">
      <dgm:prSet presAssocID="{26F1CFE6-6DC7-4312-A5FC-3A97F2092815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03776006-1E9E-4DC0-AD95-D400EE8D85EF}" type="presOf" srcId="{9C7DD66F-6504-4D31-A400-2D739E2151BC}" destId="{B4A62E6F-016C-41A8-859F-AA64F3C46614}" srcOrd="0" destOrd="0" presId="urn:microsoft.com/office/officeart/2018/2/layout/IconVerticalSolidList"/>
    <dgm:cxn modelId="{3844D629-0DC2-4F71-8C4C-7AFA0DF02329}" type="presOf" srcId="{9B1D1457-87FA-4751-B4F8-27EF5C464F99}" destId="{6BB4D138-2E28-44F9-B406-CA8712935EFB}" srcOrd="0" destOrd="0" presId="urn:microsoft.com/office/officeart/2018/2/layout/IconVerticalSolidList"/>
    <dgm:cxn modelId="{B6022636-EC42-437D-B9F2-41A963A8B5EE}" srcId="{9C7DD66F-6504-4D31-A400-2D739E2151BC}" destId="{26F1CFE6-6DC7-4312-A5FC-3A97F2092815}" srcOrd="1" destOrd="0" parTransId="{0A400DA7-4BAD-4DAF-95C7-1CDB0749FCC5}" sibTransId="{7FDFD5AD-D8F1-4E96-B5A6-D7B6346153A3}"/>
    <dgm:cxn modelId="{9CDBEC89-D927-4C6A-8E83-635CF8C000E5}" srcId="{9C7DD66F-6504-4D31-A400-2D739E2151BC}" destId="{9B1D1457-87FA-4751-B4F8-27EF5C464F99}" srcOrd="0" destOrd="0" parTransId="{C14DA5D8-A888-494B-A5EE-721FFF3DA0D3}" sibTransId="{6CD6DE62-10AB-4BEA-BF13-B03086190770}"/>
    <dgm:cxn modelId="{E767E4B1-D6FF-4351-8917-2B2E2074225E}" type="presOf" srcId="{26F1CFE6-6DC7-4312-A5FC-3A97F2092815}" destId="{8834A5EA-C97B-4F23-B6FE-FB0D43F768B0}" srcOrd="0" destOrd="0" presId="urn:microsoft.com/office/officeart/2018/2/layout/IconVerticalSolidList"/>
    <dgm:cxn modelId="{6B95819B-8FFD-4008-9B10-15D6C5A64CCA}" type="presParOf" srcId="{B4A62E6F-016C-41A8-859F-AA64F3C46614}" destId="{662890E9-189D-4191-AF2D-0051DE85FABF}" srcOrd="0" destOrd="0" presId="urn:microsoft.com/office/officeart/2018/2/layout/IconVerticalSolidList"/>
    <dgm:cxn modelId="{597504A4-DE61-4DD0-B7DB-682537363C22}" type="presParOf" srcId="{662890E9-189D-4191-AF2D-0051DE85FABF}" destId="{43DED6CB-63A7-4611-8639-8BF976E1386E}" srcOrd="0" destOrd="0" presId="urn:microsoft.com/office/officeart/2018/2/layout/IconVerticalSolidList"/>
    <dgm:cxn modelId="{65DDCF47-8111-49D8-8A7F-D0296DA61021}" type="presParOf" srcId="{662890E9-189D-4191-AF2D-0051DE85FABF}" destId="{283175FE-F18D-4520-AEAA-5AE12C0C8844}" srcOrd="1" destOrd="0" presId="urn:microsoft.com/office/officeart/2018/2/layout/IconVerticalSolidList"/>
    <dgm:cxn modelId="{9590B7BF-DEB8-4F5D-A14C-CA55DAAE43B0}" type="presParOf" srcId="{662890E9-189D-4191-AF2D-0051DE85FABF}" destId="{0435322C-26BE-4BEC-9B67-4AFDCDA8E703}" srcOrd="2" destOrd="0" presId="urn:microsoft.com/office/officeart/2018/2/layout/IconVerticalSolidList"/>
    <dgm:cxn modelId="{5806E0A0-2BE5-476F-87FC-020690934F69}" type="presParOf" srcId="{662890E9-189D-4191-AF2D-0051DE85FABF}" destId="{6BB4D138-2E28-44F9-B406-CA8712935EFB}" srcOrd="3" destOrd="0" presId="urn:microsoft.com/office/officeart/2018/2/layout/IconVerticalSolidList"/>
    <dgm:cxn modelId="{9E275F5E-401E-43DB-9DD0-7DD2138FE9B0}" type="presParOf" srcId="{B4A62E6F-016C-41A8-859F-AA64F3C46614}" destId="{937BD823-D5FA-4070-A16C-A7358660151D}" srcOrd="1" destOrd="0" presId="urn:microsoft.com/office/officeart/2018/2/layout/IconVerticalSolidList"/>
    <dgm:cxn modelId="{BAE65569-348C-4487-8E5E-0304FF0D5EDB}" type="presParOf" srcId="{B4A62E6F-016C-41A8-859F-AA64F3C46614}" destId="{1311DAEA-FFA1-47A7-AC5E-8171A52F273D}" srcOrd="2" destOrd="0" presId="urn:microsoft.com/office/officeart/2018/2/layout/IconVerticalSolidList"/>
    <dgm:cxn modelId="{2B5E24D1-192F-4FC6-9BEB-23752B0F292C}" type="presParOf" srcId="{1311DAEA-FFA1-47A7-AC5E-8171A52F273D}" destId="{7246F742-E09F-450D-BAEC-58F33077DD56}" srcOrd="0" destOrd="0" presId="urn:microsoft.com/office/officeart/2018/2/layout/IconVerticalSolidList"/>
    <dgm:cxn modelId="{40EFFA6D-0866-46A7-87C4-6A7FF591F34C}" type="presParOf" srcId="{1311DAEA-FFA1-47A7-AC5E-8171A52F273D}" destId="{730072EC-1846-4A20-AF42-DC9C39513302}" srcOrd="1" destOrd="0" presId="urn:microsoft.com/office/officeart/2018/2/layout/IconVerticalSolidList"/>
    <dgm:cxn modelId="{704AEF1E-7AE5-4AE1-8814-1E3808AD02DF}" type="presParOf" srcId="{1311DAEA-FFA1-47A7-AC5E-8171A52F273D}" destId="{4FC6C874-33B6-401A-9A67-96EFF9D61F04}" srcOrd="2" destOrd="0" presId="urn:microsoft.com/office/officeart/2018/2/layout/IconVerticalSolidList"/>
    <dgm:cxn modelId="{E89C9307-42B3-4891-B957-14F79322721E}" type="presParOf" srcId="{1311DAEA-FFA1-47A7-AC5E-8171A52F273D}" destId="{8834A5EA-C97B-4F23-B6FE-FB0D43F768B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219AF7-5F7D-4935-A693-A34C33938CE1}">
      <dsp:nvSpPr>
        <dsp:cNvPr id="0" name=""/>
        <dsp:cNvSpPr/>
      </dsp:nvSpPr>
      <dsp:spPr>
        <a:xfrm>
          <a:off x="0" y="167790"/>
          <a:ext cx="5175384" cy="12331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- Zmniejszenie emisji gazów cieplarnianych</a:t>
          </a:r>
        </a:p>
      </dsp:txBody>
      <dsp:txXfrm>
        <a:off x="60199" y="227989"/>
        <a:ext cx="5054986" cy="1112781"/>
      </dsp:txXfrm>
    </dsp:sp>
    <dsp:sp modelId="{EA8C547B-5C26-4801-88D6-EA0582C43C25}">
      <dsp:nvSpPr>
        <dsp:cNvPr id="0" name=""/>
        <dsp:cNvSpPr/>
      </dsp:nvSpPr>
      <dsp:spPr>
        <a:xfrm>
          <a:off x="0" y="1490250"/>
          <a:ext cx="5175384" cy="1233179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- </a:t>
          </a:r>
          <a:r>
            <a:rPr lang="en-US" sz="3100" kern="1200" dirty="0" err="1"/>
            <a:t>Zrównoważone</a:t>
          </a:r>
          <a:r>
            <a:rPr lang="en-US" sz="3100" kern="1200" dirty="0"/>
            <a:t> </a:t>
          </a:r>
          <a:r>
            <a:rPr lang="en-US" sz="3100" kern="1200" dirty="0" err="1"/>
            <a:t>i</a:t>
          </a:r>
          <a:r>
            <a:rPr lang="en-US" sz="3100" kern="1200" dirty="0"/>
            <a:t> </a:t>
          </a:r>
          <a:r>
            <a:rPr lang="en-US" sz="3100" kern="1200" dirty="0" err="1"/>
            <a:t>niewyczerpywalne</a:t>
          </a:r>
          <a:r>
            <a:rPr lang="en-US" sz="3100" kern="1200" dirty="0"/>
            <a:t> </a:t>
          </a:r>
          <a:r>
            <a:rPr lang="en-US" sz="3100" kern="1200" dirty="0" err="1"/>
            <a:t>źródła</a:t>
          </a:r>
          <a:endParaRPr lang="en-US" sz="3100" kern="1200" dirty="0"/>
        </a:p>
      </dsp:txBody>
      <dsp:txXfrm>
        <a:off x="60199" y="1550449"/>
        <a:ext cx="5054986" cy="1112781"/>
      </dsp:txXfrm>
    </dsp:sp>
    <dsp:sp modelId="{CC38E9CC-4C56-463F-A204-2DDB0D78DCE7}">
      <dsp:nvSpPr>
        <dsp:cNvPr id="0" name=""/>
        <dsp:cNvSpPr/>
      </dsp:nvSpPr>
      <dsp:spPr>
        <a:xfrm>
          <a:off x="0" y="2812710"/>
          <a:ext cx="5175384" cy="1233179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- </a:t>
          </a:r>
          <a:r>
            <a:rPr lang="en-US" sz="3100" kern="1200" dirty="0" err="1"/>
            <a:t>Zwiększenie</a:t>
          </a:r>
          <a:r>
            <a:rPr lang="en-US" sz="3100" kern="1200" dirty="0"/>
            <a:t> </a:t>
          </a:r>
          <a:r>
            <a:rPr lang="en-US" sz="3100" kern="1200" dirty="0" err="1"/>
            <a:t>bezpieczeństwa</a:t>
          </a:r>
          <a:r>
            <a:rPr lang="en-US" sz="3100" kern="1200" dirty="0"/>
            <a:t> </a:t>
          </a:r>
          <a:r>
            <a:rPr lang="en-US" sz="3100" kern="1200" dirty="0" err="1"/>
            <a:t>energetycznego</a:t>
          </a:r>
          <a:endParaRPr lang="en-US" sz="3100" kern="1200" dirty="0"/>
        </a:p>
      </dsp:txBody>
      <dsp:txXfrm>
        <a:off x="60199" y="2872909"/>
        <a:ext cx="5054986" cy="1112781"/>
      </dsp:txXfrm>
    </dsp:sp>
    <dsp:sp modelId="{F7C71348-B2DA-4CDE-BB51-AE88AF29205A}">
      <dsp:nvSpPr>
        <dsp:cNvPr id="0" name=""/>
        <dsp:cNvSpPr/>
      </dsp:nvSpPr>
      <dsp:spPr>
        <a:xfrm>
          <a:off x="0" y="4135170"/>
          <a:ext cx="5175384" cy="1233179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- Możliwość lokalnego wykorzystania</a:t>
          </a:r>
        </a:p>
      </dsp:txBody>
      <dsp:txXfrm>
        <a:off x="60199" y="4195369"/>
        <a:ext cx="5054986" cy="11127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E0785-D328-479F-984F-0462E2D3F99B}">
      <dsp:nvSpPr>
        <dsp:cNvPr id="0" name=""/>
        <dsp:cNvSpPr/>
      </dsp:nvSpPr>
      <dsp:spPr>
        <a:xfrm>
          <a:off x="0" y="81137"/>
          <a:ext cx="5175384" cy="173176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- Wysokie koszty początkowe</a:t>
          </a:r>
        </a:p>
      </dsp:txBody>
      <dsp:txXfrm>
        <a:off x="84538" y="165675"/>
        <a:ext cx="5006308" cy="1562692"/>
      </dsp:txXfrm>
    </dsp:sp>
    <dsp:sp modelId="{92538784-FA5E-4B15-88CF-9F1717B4ADDD}">
      <dsp:nvSpPr>
        <dsp:cNvPr id="0" name=""/>
        <dsp:cNvSpPr/>
      </dsp:nvSpPr>
      <dsp:spPr>
        <a:xfrm>
          <a:off x="0" y="1902186"/>
          <a:ext cx="5175384" cy="1731768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- Zależność od warunków atmosferycznych</a:t>
          </a:r>
        </a:p>
      </dsp:txBody>
      <dsp:txXfrm>
        <a:off x="84538" y="1986724"/>
        <a:ext cx="5006308" cy="1562692"/>
      </dsp:txXfrm>
    </dsp:sp>
    <dsp:sp modelId="{F6282884-52E5-434B-9ABC-E2E977F7EBFF}">
      <dsp:nvSpPr>
        <dsp:cNvPr id="0" name=""/>
        <dsp:cNvSpPr/>
      </dsp:nvSpPr>
      <dsp:spPr>
        <a:xfrm>
          <a:off x="0" y="3723234"/>
          <a:ext cx="5175384" cy="1731768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- Wpływ na lokalne ekosystemy (np. turbiny wiatrowe a ptaki)</a:t>
          </a:r>
        </a:p>
      </dsp:txBody>
      <dsp:txXfrm>
        <a:off x="84538" y="3807772"/>
        <a:ext cx="5006308" cy="15626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9B412B-C738-4926-B061-067767756018}">
      <dsp:nvSpPr>
        <dsp:cNvPr id="0" name=""/>
        <dsp:cNvSpPr/>
      </dsp:nvSpPr>
      <dsp:spPr>
        <a:xfrm>
          <a:off x="0" y="552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C2DCF4-6C80-4ED6-A13E-77073F6A6C3F}">
      <dsp:nvSpPr>
        <dsp:cNvPr id="0" name=""/>
        <dsp:cNvSpPr/>
      </dsp:nvSpPr>
      <dsp:spPr>
        <a:xfrm>
          <a:off x="391077" y="291436"/>
          <a:ext cx="711049" cy="711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5E2564-DA00-4EA5-B565-6A42B883510D}">
      <dsp:nvSpPr>
        <dsp:cNvPr id="0" name=""/>
        <dsp:cNvSpPr/>
      </dsp:nvSpPr>
      <dsp:spPr>
        <a:xfrm>
          <a:off x="1493203" y="552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- Rozwój magazynowania energii (baterie, wodór).</a:t>
          </a:r>
        </a:p>
      </dsp:txBody>
      <dsp:txXfrm>
        <a:off x="1493203" y="552"/>
        <a:ext cx="6736396" cy="1292816"/>
      </dsp:txXfrm>
    </dsp:sp>
    <dsp:sp modelId="{E7C0E184-C50B-448E-AB06-F13F05957AA2}">
      <dsp:nvSpPr>
        <dsp:cNvPr id="0" name=""/>
        <dsp:cNvSpPr/>
      </dsp:nvSpPr>
      <dsp:spPr>
        <a:xfrm>
          <a:off x="0" y="1616573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D356D2-296C-44EC-9153-8E3F9CC32759}">
      <dsp:nvSpPr>
        <dsp:cNvPr id="0" name=""/>
        <dsp:cNvSpPr/>
      </dsp:nvSpPr>
      <dsp:spPr>
        <a:xfrm>
          <a:off x="391077" y="1907456"/>
          <a:ext cx="711049" cy="711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AC1ACA-2C03-4D83-A057-D81AB0DA1045}">
      <dsp:nvSpPr>
        <dsp:cNvPr id="0" name=""/>
        <dsp:cNvSpPr/>
      </dsp:nvSpPr>
      <dsp:spPr>
        <a:xfrm>
          <a:off x="1493203" y="1616573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- </a:t>
          </a:r>
          <a:r>
            <a:rPr lang="en-US" sz="2500" kern="1200" dirty="0" err="1"/>
            <a:t>Inwestycje</a:t>
          </a:r>
          <a:r>
            <a:rPr lang="en-US" sz="2500" kern="1200" dirty="0"/>
            <a:t> w </a:t>
          </a:r>
          <a:r>
            <a:rPr lang="en-US" sz="2500" kern="1200" dirty="0" err="1"/>
            <a:t>hybrydowe</a:t>
          </a:r>
          <a:r>
            <a:rPr lang="en-US" sz="2500" kern="1200" dirty="0"/>
            <a:t> </a:t>
          </a:r>
          <a:r>
            <a:rPr lang="en-US" sz="2500" kern="1200" dirty="0" err="1"/>
            <a:t>systemy</a:t>
          </a:r>
          <a:r>
            <a:rPr lang="en-US" sz="2500" kern="1200" dirty="0"/>
            <a:t> </a:t>
          </a:r>
          <a:r>
            <a:rPr lang="en-US" sz="2500" kern="1200" dirty="0" err="1"/>
            <a:t>energetyczne</a:t>
          </a:r>
          <a:r>
            <a:rPr lang="en-US" sz="2500" kern="1200" dirty="0"/>
            <a:t>.</a:t>
          </a:r>
        </a:p>
      </dsp:txBody>
      <dsp:txXfrm>
        <a:off x="1493203" y="1616573"/>
        <a:ext cx="6736396" cy="1292816"/>
      </dsp:txXfrm>
    </dsp:sp>
    <dsp:sp modelId="{978C39A7-6DEA-4BBF-96A2-9C234EDD677C}">
      <dsp:nvSpPr>
        <dsp:cNvPr id="0" name=""/>
        <dsp:cNvSpPr/>
      </dsp:nvSpPr>
      <dsp:spPr>
        <a:xfrm>
          <a:off x="0" y="3232593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FFC907-A585-4F0F-ACF7-9ABA2D351F80}">
      <dsp:nvSpPr>
        <dsp:cNvPr id="0" name=""/>
        <dsp:cNvSpPr/>
      </dsp:nvSpPr>
      <dsp:spPr>
        <a:xfrm>
          <a:off x="391077" y="3523477"/>
          <a:ext cx="711049" cy="711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25A486-537F-4064-8687-2DB27AFBB0BD}">
      <dsp:nvSpPr>
        <dsp:cNvPr id="0" name=""/>
        <dsp:cNvSpPr/>
      </dsp:nvSpPr>
      <dsp:spPr>
        <a:xfrm>
          <a:off x="1493203" y="3232593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- Zwiększenie efektywności technologii OZE.</a:t>
          </a:r>
        </a:p>
      </dsp:txBody>
      <dsp:txXfrm>
        <a:off x="1493203" y="3232593"/>
        <a:ext cx="6736396" cy="12928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DED6CB-63A7-4611-8639-8BF976E1386E}">
      <dsp:nvSpPr>
        <dsp:cNvPr id="0" name=""/>
        <dsp:cNvSpPr/>
      </dsp:nvSpPr>
      <dsp:spPr>
        <a:xfrm>
          <a:off x="0" y="681330"/>
          <a:ext cx="8195871" cy="12578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3175FE-F18D-4520-AEAA-5AE12C0C8844}">
      <dsp:nvSpPr>
        <dsp:cNvPr id="0" name=""/>
        <dsp:cNvSpPr/>
      </dsp:nvSpPr>
      <dsp:spPr>
        <a:xfrm>
          <a:off x="380497" y="964345"/>
          <a:ext cx="691812" cy="691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B4D138-2E28-44F9-B406-CA8712935EFB}">
      <dsp:nvSpPr>
        <dsp:cNvPr id="0" name=""/>
        <dsp:cNvSpPr/>
      </dsp:nvSpPr>
      <dsp:spPr>
        <a:xfrm>
          <a:off x="1452806" y="681330"/>
          <a:ext cx="6743064" cy="1257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122" tIns="133122" rIns="133122" bIns="1331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- </a:t>
          </a:r>
          <a:r>
            <a:rPr lang="en-US" sz="2500" kern="1200" dirty="0" err="1"/>
            <a:t>Prognozy</a:t>
          </a:r>
          <a:r>
            <a:rPr lang="en-US" sz="2500" kern="1200" dirty="0"/>
            <a:t> </a:t>
          </a:r>
          <a:r>
            <a:rPr lang="en-US" sz="2500" kern="1200" dirty="0" err="1"/>
            <a:t>mówią</a:t>
          </a:r>
          <a:r>
            <a:rPr lang="en-US" sz="2500" kern="1200" dirty="0"/>
            <a:t> o 50% </a:t>
          </a:r>
          <a:r>
            <a:rPr lang="en-US" sz="2500" kern="1200" dirty="0" err="1"/>
            <a:t>udziale</a:t>
          </a:r>
          <a:r>
            <a:rPr lang="en-US" sz="2500" kern="1200" dirty="0"/>
            <a:t> OZE w </a:t>
          </a:r>
          <a:r>
            <a:rPr lang="en-US" sz="2500" kern="1200" dirty="0" err="1"/>
            <a:t>globalnej</a:t>
          </a:r>
          <a:r>
            <a:rPr lang="en-US" sz="2500" kern="1200" dirty="0"/>
            <a:t> </a:t>
          </a:r>
          <a:r>
            <a:rPr lang="en-US" sz="2500" kern="1200" dirty="0" err="1"/>
            <a:t>produkcji</a:t>
          </a:r>
          <a:r>
            <a:rPr lang="en-US" sz="2500" kern="1200" dirty="0"/>
            <a:t> </a:t>
          </a:r>
          <a:r>
            <a:rPr lang="en-US" sz="2500" kern="1200" dirty="0" err="1"/>
            <a:t>energii</a:t>
          </a:r>
          <a:r>
            <a:rPr lang="en-US" sz="2500" kern="1200" dirty="0"/>
            <a:t> do 2050 </a:t>
          </a:r>
          <a:r>
            <a:rPr lang="en-US" sz="2500" kern="1200" dirty="0" err="1"/>
            <a:t>roku</a:t>
          </a:r>
          <a:r>
            <a:rPr lang="en-US" sz="2500" kern="1200" dirty="0"/>
            <a:t>.</a:t>
          </a:r>
        </a:p>
      </dsp:txBody>
      <dsp:txXfrm>
        <a:off x="1452806" y="681330"/>
        <a:ext cx="6743064" cy="1257841"/>
      </dsp:txXfrm>
    </dsp:sp>
    <dsp:sp modelId="{7246F742-E09F-450D-BAEC-58F33077DD56}">
      <dsp:nvSpPr>
        <dsp:cNvPr id="0" name=""/>
        <dsp:cNvSpPr/>
      </dsp:nvSpPr>
      <dsp:spPr>
        <a:xfrm>
          <a:off x="0" y="2253632"/>
          <a:ext cx="8195871" cy="125784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0072EC-1846-4A20-AF42-DC9C39513302}">
      <dsp:nvSpPr>
        <dsp:cNvPr id="0" name=""/>
        <dsp:cNvSpPr/>
      </dsp:nvSpPr>
      <dsp:spPr>
        <a:xfrm>
          <a:off x="380497" y="2536647"/>
          <a:ext cx="691812" cy="691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34A5EA-C97B-4F23-B6FE-FB0D43F768B0}">
      <dsp:nvSpPr>
        <dsp:cNvPr id="0" name=""/>
        <dsp:cNvSpPr/>
      </dsp:nvSpPr>
      <dsp:spPr>
        <a:xfrm>
          <a:off x="1452806" y="2253632"/>
          <a:ext cx="6743064" cy="1257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122" tIns="133122" rIns="133122" bIns="1331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- Rola </a:t>
          </a:r>
          <a:r>
            <a:rPr lang="en-US" sz="2500" kern="1200" dirty="0" err="1"/>
            <a:t>technologii</a:t>
          </a:r>
          <a:r>
            <a:rPr lang="en-US" sz="2500" kern="1200" dirty="0"/>
            <a:t> w </a:t>
          </a:r>
          <a:r>
            <a:rPr lang="en-US" sz="2500" kern="1200" dirty="0" err="1"/>
            <a:t>osiąganiu</a:t>
          </a:r>
          <a:r>
            <a:rPr lang="en-US" sz="2500" kern="1200" dirty="0"/>
            <a:t> </a:t>
          </a:r>
          <a:r>
            <a:rPr lang="en-US" sz="2500" kern="1200" dirty="0" err="1"/>
            <a:t>neutralności</a:t>
          </a:r>
          <a:r>
            <a:rPr lang="en-US" sz="2500" kern="1200" dirty="0"/>
            <a:t> </a:t>
          </a:r>
          <a:r>
            <a:rPr lang="en-US" sz="2500" kern="1200" dirty="0" err="1"/>
            <a:t>klimatycznej</a:t>
          </a:r>
          <a:r>
            <a:rPr lang="en-US" sz="2500" kern="1200" dirty="0"/>
            <a:t>.</a:t>
          </a:r>
        </a:p>
      </dsp:txBody>
      <dsp:txXfrm>
        <a:off x="1452806" y="2253632"/>
        <a:ext cx="6743064" cy="12578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3771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42996" y="4267832"/>
            <a:ext cx="3604497" cy="1297115"/>
          </a:xfrm>
        </p:spPr>
        <p:txBody>
          <a:bodyPr anchor="t">
            <a:normAutofit/>
          </a:bodyPr>
          <a:lstStyle/>
          <a:p>
            <a:pPr algn="l"/>
            <a:r>
              <a:rPr lang="pl-PL" sz="3500">
                <a:solidFill>
                  <a:schemeClr val="tx2"/>
                </a:solidFill>
              </a:rPr>
              <a:t>Odnawialne Źródła Energii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43224" y="3428999"/>
            <a:ext cx="3604268" cy="838831"/>
          </a:xfrm>
        </p:spPr>
        <p:txBody>
          <a:bodyPr anchor="b">
            <a:normAutofit/>
          </a:bodyPr>
          <a:lstStyle/>
          <a:p>
            <a:pPr algn="l"/>
            <a:r>
              <a:rPr lang="pl-PL" sz="1700">
                <a:solidFill>
                  <a:schemeClr val="tx2"/>
                </a:solidFill>
              </a:rPr>
              <a:t>Analiza definicji, rodzajów, zalet </a:t>
            </a:r>
            <a:br>
              <a:rPr lang="pl-PL" sz="1700">
                <a:solidFill>
                  <a:schemeClr val="tx2"/>
                </a:solidFill>
              </a:rPr>
            </a:br>
            <a:r>
              <a:rPr lang="pl-PL" sz="1700">
                <a:solidFill>
                  <a:schemeClr val="tx2"/>
                </a:solidFill>
              </a:rPr>
              <a:t>i zastosowań</a:t>
            </a:r>
          </a:p>
        </p:txBody>
      </p:sp>
      <p:pic>
        <p:nvPicPr>
          <p:cNvPr id="7" name="Graphic 6" descr="Słońce">
            <a:extLst>
              <a:ext uri="{FF2B5EF4-FFF2-40B4-BE49-F238E27FC236}">
                <a16:creationId xmlns:a16="http://schemas.microsoft.com/office/drawing/2014/main" id="{AC8A6DC4-4600-C2A5-95E9-39A9699B6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352" y="2333040"/>
            <a:ext cx="3106320" cy="310632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89" y="-5977"/>
            <a:ext cx="467900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Obraz 4" descr="W stopce pisma znajduje się: znak Funduszy Europejskich, czyli biała, żółta i czerwona gwiazda na niebieskim tle wraz z nazwą programu Fundusze Europejskie dla Śląskiego, biało-czerwona flaga z napisem Rzeczpospolita Polska, flaga Unii Europejskiej, czyli okrąg ułożony z dwunastu żółtych gwiazd na niebieskim tle z napisem Dofinansowane przez Unię Europejską oraz herb województwa śląskiego, czyli złoty orzeł na niebieskim tle.">
            <a:extLst>
              <a:ext uri="{FF2B5EF4-FFF2-40B4-BE49-F238E27FC236}">
                <a16:creationId xmlns:a16="http://schemas.microsoft.com/office/drawing/2014/main" id="{F4C4BE9D-EE72-AD8B-E787-654ED26FCA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88" y="6011508"/>
            <a:ext cx="5758815" cy="60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pl-PL" sz="2900"/>
              <a:t>Wady Odnawialnych Źródeł Energii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50696DA-DD15-8D7C-DAD1-9595E33FDB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590645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2" y="350196"/>
            <a:ext cx="3485178" cy="1624520"/>
          </a:xfrm>
        </p:spPr>
        <p:txBody>
          <a:bodyPr anchor="ctr">
            <a:normAutofit/>
          </a:bodyPr>
          <a:lstStyle/>
          <a:p>
            <a:r>
              <a:rPr lang="pl-PL" sz="3500"/>
              <a:t>Przykład Zastosowania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1" y="2743200"/>
            <a:ext cx="3485179" cy="3613149"/>
          </a:xfrm>
        </p:spPr>
        <p:txBody>
          <a:bodyPr anchor="ctr">
            <a:normAutofit/>
          </a:bodyPr>
          <a:lstStyle/>
          <a:p>
            <a:r>
              <a:rPr lang="pl-PL" sz="1800" dirty="0"/>
              <a:t>Panele fotowoltaiczne na dachach domów</a:t>
            </a:r>
          </a:p>
        </p:txBody>
      </p:sp>
      <p:pic>
        <p:nvPicPr>
          <p:cNvPr id="5" name="Picture 4" descr="Dach drewniany przed jasnym przeprzestrzenieniem">
            <a:extLst>
              <a:ext uri="{FF2B5EF4-FFF2-40B4-BE49-F238E27FC236}">
                <a16:creationId xmlns:a16="http://schemas.microsoft.com/office/drawing/2014/main" id="{D5E8A549-D03E-0BA7-F767-A3FCA5B0E5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051" r="31399" b="-2"/>
          <a:stretch/>
        </p:blipFill>
        <p:spPr>
          <a:xfrm>
            <a:off x="4572000" y="1"/>
            <a:ext cx="457711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2" y="350196"/>
            <a:ext cx="3485178" cy="1624520"/>
          </a:xfrm>
        </p:spPr>
        <p:txBody>
          <a:bodyPr anchor="ctr">
            <a:normAutofit/>
          </a:bodyPr>
          <a:lstStyle/>
          <a:p>
            <a:r>
              <a:rPr lang="pl-PL" sz="3500"/>
              <a:t>Przykład Zastosowania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1" y="2743200"/>
            <a:ext cx="3485179" cy="3613149"/>
          </a:xfrm>
        </p:spPr>
        <p:txBody>
          <a:bodyPr anchor="ctr">
            <a:normAutofit/>
          </a:bodyPr>
          <a:lstStyle/>
          <a:p>
            <a:r>
              <a:rPr lang="pl-PL" sz="1800" dirty="0"/>
              <a:t>Farmy wiatrowe na lądzie i na morzu</a:t>
            </a:r>
          </a:p>
        </p:txBody>
      </p:sp>
      <p:pic>
        <p:nvPicPr>
          <p:cNvPr id="5" name="Picture 4" descr="Pole rolne z budynkami">
            <a:extLst>
              <a:ext uri="{FF2B5EF4-FFF2-40B4-BE49-F238E27FC236}">
                <a16:creationId xmlns:a16="http://schemas.microsoft.com/office/drawing/2014/main" id="{DACA1FFF-9725-F6C7-F2B6-565731F76A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196" r="15412" b="-1"/>
          <a:stretch/>
        </p:blipFill>
        <p:spPr>
          <a:xfrm>
            <a:off x="4572000" y="1"/>
            <a:ext cx="457711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2" y="350196"/>
            <a:ext cx="3485178" cy="1624520"/>
          </a:xfrm>
        </p:spPr>
        <p:txBody>
          <a:bodyPr anchor="ctr">
            <a:normAutofit/>
          </a:bodyPr>
          <a:lstStyle/>
          <a:p>
            <a:r>
              <a:rPr lang="pl-PL" sz="3500"/>
              <a:t>Przykład Zastosowania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1" y="2743200"/>
            <a:ext cx="3485179" cy="3613149"/>
          </a:xfrm>
        </p:spPr>
        <p:txBody>
          <a:bodyPr anchor="ctr">
            <a:normAutofit/>
          </a:bodyPr>
          <a:lstStyle/>
          <a:p>
            <a:r>
              <a:rPr lang="pl-PL" sz="1800" dirty="0"/>
              <a:t>Elektrownie wodne przy dużych zaporach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80BD4F-DD61-FEC7-1995-97754719EA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302" r="27989" b="-445"/>
          <a:stretch/>
        </p:blipFill>
        <p:spPr>
          <a:xfrm>
            <a:off x="4572000" y="1"/>
            <a:ext cx="457711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2" y="350196"/>
            <a:ext cx="3485178" cy="1624520"/>
          </a:xfrm>
        </p:spPr>
        <p:txBody>
          <a:bodyPr anchor="ctr">
            <a:normAutofit/>
          </a:bodyPr>
          <a:lstStyle/>
          <a:p>
            <a:r>
              <a:rPr lang="pl-PL" sz="3500"/>
              <a:t>Przykład Zastosowania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1" y="2743200"/>
            <a:ext cx="3485179" cy="3613149"/>
          </a:xfrm>
        </p:spPr>
        <p:txBody>
          <a:bodyPr anchor="ctr">
            <a:normAutofit/>
          </a:bodyPr>
          <a:lstStyle/>
          <a:p>
            <a:r>
              <a:rPr lang="pl-PL" sz="1800" dirty="0"/>
              <a:t>Systemy ogrzewania geotermalnego w budynkach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D68F6C-2F02-038C-95B7-B99EA0B824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29" r="46421" b="-2"/>
          <a:stretch/>
        </p:blipFill>
        <p:spPr>
          <a:xfrm>
            <a:off x="4572000" y="1"/>
            <a:ext cx="457711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2" y="350196"/>
            <a:ext cx="3485178" cy="1624520"/>
          </a:xfrm>
        </p:spPr>
        <p:txBody>
          <a:bodyPr anchor="ctr">
            <a:normAutofit/>
          </a:bodyPr>
          <a:lstStyle/>
          <a:p>
            <a:r>
              <a:rPr lang="pl-PL" sz="3500"/>
              <a:t>Przykład Zastosowania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1" y="2743200"/>
            <a:ext cx="3485179" cy="3613149"/>
          </a:xfrm>
        </p:spPr>
        <p:txBody>
          <a:bodyPr anchor="ctr">
            <a:normAutofit/>
          </a:bodyPr>
          <a:lstStyle/>
          <a:p>
            <a:r>
              <a:rPr lang="pl-PL" sz="1800" dirty="0"/>
              <a:t>Produkcja biopaliw do samochodów</a:t>
            </a:r>
          </a:p>
        </p:txBody>
      </p:sp>
      <p:pic>
        <p:nvPicPr>
          <p:cNvPr id="5" name="Picture 4" descr="Machine in a laboratory">
            <a:extLst>
              <a:ext uri="{FF2B5EF4-FFF2-40B4-BE49-F238E27FC236}">
                <a16:creationId xmlns:a16="http://schemas.microsoft.com/office/drawing/2014/main" id="{EC524D4C-5BAF-5CE0-2BDF-DCE716F689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495" r="23955" b="-2"/>
          <a:stretch/>
        </p:blipFill>
        <p:spPr>
          <a:xfrm>
            <a:off x="4572000" y="1"/>
            <a:ext cx="457711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4168866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t>Dane Statystyczne</a:t>
            </a:r>
            <a:endParaRPr lang="pl-PL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168866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l-PL" sz="2700" dirty="0"/>
              <a:t>- W 2022 roku odnawialne źródła energii stanowiły 29% globalnej produkcji energii.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2700" dirty="0"/>
              <a:t>- Chiny są liderem w instalacji paneli słonecznych.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2700" dirty="0"/>
              <a:t>- Europa przoduje w wykorzystaniu energii wiatrowej.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2624479"/>
            <a:ext cx="609320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85863" y="1516981"/>
            <a:ext cx="2387600" cy="17907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0"/>
            <a:ext cx="1736438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9347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54162" y="4112081"/>
            <a:ext cx="889838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4565205" y="4145122"/>
            <a:ext cx="3062574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4962670"/>
            <a:ext cx="1982514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Trendy i Innowacje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243FB98-B560-01D2-12BB-3191DDFFFB7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2" y="350196"/>
            <a:ext cx="3485178" cy="1624520"/>
          </a:xfrm>
        </p:spPr>
        <p:txBody>
          <a:bodyPr anchor="ctr">
            <a:normAutofit/>
          </a:bodyPr>
          <a:lstStyle/>
          <a:p>
            <a:r>
              <a:rPr lang="pl-PL" sz="3500"/>
              <a:t>Wyzwania dla OZE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1" y="2743200"/>
            <a:ext cx="3485179" cy="36131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1700" dirty="0"/>
              <a:t>- </a:t>
            </a:r>
            <a:r>
              <a:rPr lang="pl-PL" sz="1800" dirty="0"/>
              <a:t>Koszty rozwoju infrastruktury.</a:t>
            </a:r>
          </a:p>
          <a:p>
            <a:pPr marL="0" indent="0">
              <a:buNone/>
            </a:pPr>
            <a:r>
              <a:rPr lang="pl-PL" sz="1800" dirty="0"/>
              <a:t>- Integracja z istniejącymi sieciami energetycznymi.</a:t>
            </a:r>
          </a:p>
          <a:p>
            <a:pPr marL="0" indent="0">
              <a:buNone/>
            </a:pPr>
            <a:r>
              <a:rPr lang="pl-PL" sz="1800" dirty="0"/>
              <a:t>- Zmniejszenie wpływu na środowisko naturalne</a:t>
            </a:r>
            <a:r>
              <a:rPr lang="pl-PL" sz="17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C2666C-252E-A7AD-D79E-9903A51792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075" r="30542"/>
          <a:stretch/>
        </p:blipFill>
        <p:spPr>
          <a:xfrm>
            <a:off x="4572000" y="1"/>
            <a:ext cx="457711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pl-PL" sz="3500">
                <a:solidFill>
                  <a:srgbClr val="FFFFFF"/>
                </a:solidFill>
              </a:rPr>
              <a:t>Przyszłość Odnawialnych Źródeł Energii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6B070B5-DA37-DDFE-01BF-1EACDF7499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6768360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2" y="350196"/>
            <a:ext cx="3485178" cy="1624520"/>
          </a:xfrm>
        </p:spPr>
        <p:txBody>
          <a:bodyPr anchor="ctr">
            <a:normAutofit/>
          </a:bodyPr>
          <a:lstStyle/>
          <a:p>
            <a:r>
              <a:rPr lang="pl-PL" sz="350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1" y="2743200"/>
            <a:ext cx="3485179" cy="361314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1800" dirty="0"/>
              <a:t>1. Wprowadzenie i definicja</a:t>
            </a:r>
          </a:p>
          <a:p>
            <a:pPr>
              <a:lnSpc>
                <a:spcPct val="90000"/>
              </a:lnSpc>
            </a:pPr>
            <a:r>
              <a:rPr lang="pl-PL" sz="1800" dirty="0"/>
              <a:t>2. Rodzaje odnawialnych źródeł energii</a:t>
            </a:r>
          </a:p>
          <a:p>
            <a:pPr>
              <a:lnSpc>
                <a:spcPct val="90000"/>
              </a:lnSpc>
            </a:pPr>
            <a:r>
              <a:rPr lang="pl-PL" sz="1800" dirty="0"/>
              <a:t>   - Energia słoneczna</a:t>
            </a:r>
          </a:p>
          <a:p>
            <a:pPr>
              <a:lnSpc>
                <a:spcPct val="90000"/>
              </a:lnSpc>
            </a:pPr>
            <a:r>
              <a:rPr lang="pl-PL" sz="1800" dirty="0"/>
              <a:t>   - Energia wiatrowa</a:t>
            </a:r>
          </a:p>
          <a:p>
            <a:pPr>
              <a:lnSpc>
                <a:spcPct val="90000"/>
              </a:lnSpc>
            </a:pPr>
            <a:r>
              <a:rPr lang="pl-PL" sz="1800" dirty="0"/>
              <a:t>   - Energia wodna</a:t>
            </a:r>
          </a:p>
          <a:p>
            <a:pPr>
              <a:lnSpc>
                <a:spcPct val="90000"/>
              </a:lnSpc>
            </a:pPr>
            <a:r>
              <a:rPr lang="pl-PL" sz="1800" dirty="0"/>
              <a:t>   - Energia geotermalna</a:t>
            </a:r>
          </a:p>
          <a:p>
            <a:pPr>
              <a:lnSpc>
                <a:spcPct val="90000"/>
              </a:lnSpc>
            </a:pPr>
            <a:r>
              <a:rPr lang="pl-PL" sz="1800" dirty="0"/>
              <a:t>   - Biomasa</a:t>
            </a:r>
          </a:p>
          <a:p>
            <a:pPr>
              <a:lnSpc>
                <a:spcPct val="90000"/>
              </a:lnSpc>
            </a:pPr>
            <a:r>
              <a:rPr lang="pl-PL" sz="1800" dirty="0"/>
              <a:t>3. Zalety i wady</a:t>
            </a:r>
          </a:p>
          <a:p>
            <a:pPr>
              <a:lnSpc>
                <a:spcPct val="90000"/>
              </a:lnSpc>
            </a:pPr>
            <a:r>
              <a:rPr lang="pl-PL" sz="1800" dirty="0"/>
              <a:t>4. Przykłady zastosowań</a:t>
            </a:r>
          </a:p>
          <a:p>
            <a:pPr>
              <a:lnSpc>
                <a:spcPct val="90000"/>
              </a:lnSpc>
            </a:pPr>
            <a:r>
              <a:rPr lang="pl-PL" sz="1800" dirty="0"/>
              <a:t>5. Dane statystyczne i trendy</a:t>
            </a:r>
          </a:p>
          <a:p>
            <a:pPr>
              <a:lnSpc>
                <a:spcPct val="90000"/>
              </a:lnSpc>
            </a:pPr>
            <a:r>
              <a:rPr lang="pl-PL" sz="1800" dirty="0"/>
              <a:t>6. Wyzwania i przyszłość OZE</a:t>
            </a:r>
          </a:p>
          <a:p>
            <a:pPr>
              <a:lnSpc>
                <a:spcPct val="90000"/>
              </a:lnSpc>
            </a:pPr>
            <a:endParaRPr lang="pl-PL" sz="1700" dirty="0"/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BA5A8026-9531-760C-2B20-39A6A073FA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318" r="29147" b="-1"/>
          <a:stretch/>
        </p:blipFill>
        <p:spPr>
          <a:xfrm>
            <a:off x="4572000" y="1"/>
            <a:ext cx="457711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pl-PL" sz="3500"/>
              <a:t>Podsumowanie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76" y="2481943"/>
            <a:ext cx="7626096" cy="3695020"/>
          </a:xfrm>
        </p:spPr>
        <p:txBody>
          <a:bodyPr>
            <a:normAutofit/>
          </a:bodyPr>
          <a:lstStyle/>
          <a:p>
            <a:r>
              <a:rPr lang="pl-PL" sz="1900" dirty="0"/>
              <a:t>Odnawialne źródła energii to klucz do zrównoważonej przyszłości. </a:t>
            </a:r>
            <a:r>
              <a:rPr lang="pl-PL" sz="1900"/>
              <a:t>Inwestycje w OZE nie tylko redukują emisje, ale także zwiększają bezpieczeństwo energetyczne i wspierają rozwój gospodarczy.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pl-PL" sz="3500"/>
              <a:t>Wprowadzenie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76" y="2481943"/>
            <a:ext cx="7626096" cy="3695020"/>
          </a:xfrm>
        </p:spPr>
        <p:txBody>
          <a:bodyPr>
            <a:normAutofit/>
          </a:bodyPr>
          <a:lstStyle/>
          <a:p>
            <a:r>
              <a:rPr lang="pl-PL" sz="1900" dirty="0"/>
              <a:t>W obliczu rosnącego zapotrzebowania na energię i zmian klimatu, odnawialne źródła energii stają się kluczowym elementem zrównoważonego rozwoju.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0" y="762001"/>
            <a:ext cx="4000647" cy="1708242"/>
          </a:xfrm>
        </p:spPr>
        <p:txBody>
          <a:bodyPr anchor="ctr">
            <a:normAutofit/>
          </a:bodyPr>
          <a:lstStyle/>
          <a:p>
            <a:r>
              <a:rPr lang="pl-PL" sz="3500"/>
              <a:t>Energia Słoneczna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0" y="2470244"/>
            <a:ext cx="4000647" cy="3769835"/>
          </a:xfrm>
        </p:spPr>
        <p:txBody>
          <a:bodyPr anchor="ctr">
            <a:normAutofit/>
          </a:bodyPr>
          <a:lstStyle/>
          <a:p>
            <a:r>
              <a:rPr lang="pl-PL" sz="1800" dirty="0"/>
              <a:t>Wykorzystuje promieniowanie słoneczne do generowania energii elektrycznej (</a:t>
            </a:r>
            <a:r>
              <a:rPr lang="pl-PL" sz="1800" dirty="0" err="1"/>
              <a:t>fotowoltaika</a:t>
            </a:r>
            <a:r>
              <a:rPr lang="pl-PL" sz="1800" dirty="0"/>
              <a:t>) lub cieplnej (kolektory słoneczne).</a:t>
            </a:r>
          </a:p>
        </p:txBody>
      </p:sp>
      <p:pic>
        <p:nvPicPr>
          <p:cNvPr id="5" name="Picture 4" descr="Farma na panelu słonecznym">
            <a:extLst>
              <a:ext uri="{FF2B5EF4-FFF2-40B4-BE49-F238E27FC236}">
                <a16:creationId xmlns:a16="http://schemas.microsoft.com/office/drawing/2014/main" id="{952B423E-20C3-0D4D-E65B-B0210DF895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291" r="26123" b="-1"/>
          <a:stretch/>
        </p:blipFill>
        <p:spPr>
          <a:xfrm>
            <a:off x="5143347" y="-10886"/>
            <a:ext cx="4000653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2" y="350196"/>
            <a:ext cx="3485178" cy="1624520"/>
          </a:xfrm>
        </p:spPr>
        <p:txBody>
          <a:bodyPr anchor="ctr">
            <a:normAutofit/>
          </a:bodyPr>
          <a:lstStyle/>
          <a:p>
            <a:r>
              <a:rPr lang="pl-PL" sz="3500"/>
              <a:t>Energia Wiatrowa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1" y="2743200"/>
            <a:ext cx="3485179" cy="3613149"/>
          </a:xfrm>
        </p:spPr>
        <p:txBody>
          <a:bodyPr anchor="ctr">
            <a:normAutofit/>
          </a:bodyPr>
          <a:lstStyle/>
          <a:p>
            <a:r>
              <a:rPr lang="pl-PL" sz="1800" dirty="0"/>
              <a:t>Generowana przez turbiny wiatrowe, które przekształcają ruch powietrza w energię elektryczną. Stosowana zarówno na lądzie, jak i na morzu</a:t>
            </a:r>
            <a:r>
              <a:rPr lang="pl-PL" sz="1700" dirty="0"/>
              <a:t>.</a:t>
            </a:r>
          </a:p>
        </p:txBody>
      </p:sp>
      <p:pic>
        <p:nvPicPr>
          <p:cNvPr id="5" name="Picture 4" descr="Turbiny wiatrowe na tle błękitnego nieba">
            <a:extLst>
              <a:ext uri="{FF2B5EF4-FFF2-40B4-BE49-F238E27FC236}">
                <a16:creationId xmlns:a16="http://schemas.microsoft.com/office/drawing/2014/main" id="{1A6CEBBA-EE8A-A77F-5C4E-738EEC2509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283" r="22333" b="-1"/>
          <a:stretch/>
        </p:blipFill>
        <p:spPr>
          <a:xfrm>
            <a:off x="4572000" y="1"/>
            <a:ext cx="457711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0" y="762001"/>
            <a:ext cx="4000647" cy="1708242"/>
          </a:xfrm>
        </p:spPr>
        <p:txBody>
          <a:bodyPr anchor="ctr">
            <a:normAutofit/>
          </a:bodyPr>
          <a:lstStyle/>
          <a:p>
            <a:r>
              <a:rPr lang="pl-PL" sz="3500"/>
              <a:t>Energia Wodna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0" y="2470244"/>
            <a:ext cx="4000647" cy="3769835"/>
          </a:xfrm>
        </p:spPr>
        <p:txBody>
          <a:bodyPr anchor="ctr">
            <a:normAutofit/>
          </a:bodyPr>
          <a:lstStyle/>
          <a:p>
            <a:r>
              <a:rPr lang="pl-PL" sz="1800" dirty="0"/>
              <a:t>Pozyskiwana z przepływu wody w rzekach (elektrownie wodne), fal morskich lub pływów oceanicznych</a:t>
            </a:r>
            <a:r>
              <a:rPr lang="pl-PL" sz="1700" dirty="0"/>
              <a:t>.</a:t>
            </a:r>
          </a:p>
        </p:txBody>
      </p:sp>
      <p:pic>
        <p:nvPicPr>
          <p:cNvPr id="5" name="Picture 4" descr="Ciemny Seashore">
            <a:extLst>
              <a:ext uri="{FF2B5EF4-FFF2-40B4-BE49-F238E27FC236}">
                <a16:creationId xmlns:a16="http://schemas.microsoft.com/office/drawing/2014/main" id="{4848F69C-3528-0CA6-A81A-74FDFED508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296" r="33973"/>
          <a:stretch/>
        </p:blipFill>
        <p:spPr>
          <a:xfrm>
            <a:off x="5143347" y="-10886"/>
            <a:ext cx="4000653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2" y="350196"/>
            <a:ext cx="3485178" cy="1624520"/>
          </a:xfrm>
        </p:spPr>
        <p:txBody>
          <a:bodyPr anchor="ctr">
            <a:normAutofit/>
          </a:bodyPr>
          <a:lstStyle/>
          <a:p>
            <a:r>
              <a:rPr lang="pl-PL" sz="3500"/>
              <a:t>Energia Geotermalna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1" y="2743200"/>
            <a:ext cx="3485179" cy="3613149"/>
          </a:xfrm>
        </p:spPr>
        <p:txBody>
          <a:bodyPr anchor="ctr">
            <a:normAutofit/>
          </a:bodyPr>
          <a:lstStyle/>
          <a:p>
            <a:r>
              <a:rPr lang="pl-PL" sz="1800" dirty="0"/>
              <a:t>Wykorzystuje ciepło zgromadzone we wnętrzu Ziemi do produkcji energii elektrycznej lub ogrzewania budynków.</a:t>
            </a:r>
          </a:p>
        </p:txBody>
      </p:sp>
      <p:pic>
        <p:nvPicPr>
          <p:cNvPr id="5" name="Picture 4" descr="Dym z fabryki">
            <a:extLst>
              <a:ext uri="{FF2B5EF4-FFF2-40B4-BE49-F238E27FC236}">
                <a16:creationId xmlns:a16="http://schemas.microsoft.com/office/drawing/2014/main" id="{1E24D13F-78EF-A932-0875-C06ADDE4D9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657" r="30792" b="-2"/>
          <a:stretch/>
        </p:blipFill>
        <p:spPr>
          <a:xfrm>
            <a:off x="4572000" y="1"/>
            <a:ext cx="457711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0" y="762001"/>
            <a:ext cx="4000647" cy="1708242"/>
          </a:xfrm>
        </p:spPr>
        <p:txBody>
          <a:bodyPr anchor="ctr">
            <a:normAutofit/>
          </a:bodyPr>
          <a:lstStyle/>
          <a:p>
            <a:r>
              <a:rPr lang="pl-PL" sz="3500"/>
              <a:t>Biomasa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0" y="2470244"/>
            <a:ext cx="4000647" cy="3769835"/>
          </a:xfrm>
        </p:spPr>
        <p:txBody>
          <a:bodyPr anchor="ctr">
            <a:normAutofit/>
          </a:bodyPr>
          <a:lstStyle/>
          <a:p>
            <a:r>
              <a:rPr lang="pl-PL" sz="1800" dirty="0"/>
              <a:t>Odnawialne źródło energii oparte na wykorzystaniu materii organicznej, takiej jak drewno, resztki roślin czy odpady biologiczne.</a:t>
            </a:r>
          </a:p>
        </p:txBody>
      </p:sp>
      <p:pic>
        <p:nvPicPr>
          <p:cNvPr id="14" name="Picture 4" descr="Stosy dzienników">
            <a:extLst>
              <a:ext uri="{FF2B5EF4-FFF2-40B4-BE49-F238E27FC236}">
                <a16:creationId xmlns:a16="http://schemas.microsoft.com/office/drawing/2014/main" id="{FF95C084-06B3-9FC6-91BE-D36AA9CCD2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466" r="49656" b="-1"/>
          <a:stretch/>
        </p:blipFill>
        <p:spPr>
          <a:xfrm>
            <a:off x="5143347" y="-10886"/>
            <a:ext cx="4000653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pl-PL" sz="2900"/>
              <a:t>Zalety Odnawialnych Źródeł Energii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53D1C55-4350-17E4-BBC4-49668BFE87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408194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402</Words>
  <Application>Microsoft Macintosh PowerPoint</Application>
  <PresentationFormat>Pokaz na ekranie (4:3)</PresentationFormat>
  <Paragraphs>62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Odnawialne Źródła Energii</vt:lpstr>
      <vt:lpstr>Agenda</vt:lpstr>
      <vt:lpstr>Wprowadzenie</vt:lpstr>
      <vt:lpstr>Energia Słoneczna</vt:lpstr>
      <vt:lpstr>Energia Wiatrowa</vt:lpstr>
      <vt:lpstr>Energia Wodna</vt:lpstr>
      <vt:lpstr>Energia Geotermalna</vt:lpstr>
      <vt:lpstr>Biomasa</vt:lpstr>
      <vt:lpstr>Zalety Odnawialnych Źródeł Energii</vt:lpstr>
      <vt:lpstr>Wady Odnawialnych Źródeł Energii</vt:lpstr>
      <vt:lpstr>Przykład Zastosowania</vt:lpstr>
      <vt:lpstr>Przykład Zastosowania</vt:lpstr>
      <vt:lpstr>Przykład Zastosowania</vt:lpstr>
      <vt:lpstr>Przykład Zastosowania</vt:lpstr>
      <vt:lpstr>Przykład Zastosowania</vt:lpstr>
      <vt:lpstr>Dane Statystyczne</vt:lpstr>
      <vt:lpstr>Trendy i Innowacje</vt:lpstr>
      <vt:lpstr>Wyzwania dla OZE</vt:lpstr>
      <vt:lpstr>Przyszłość Odnawialnych Źródeł Energii</vt:lpstr>
      <vt:lpstr>Podsumowanie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Odnawialne Źródła Energii</dc:title>
  <dc:creator>user</dc:creator>
  <cp:lastModifiedBy>Sebastian Wala</cp:lastModifiedBy>
  <cp:revision>4</cp:revision>
  <dcterms:created xsi:type="dcterms:W3CDTF">2025-01-27T09:33:03Z</dcterms:created>
  <dcterms:modified xsi:type="dcterms:W3CDTF">2025-01-28T11:50:40Z</dcterms:modified>
</cp:coreProperties>
</file>