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84"/>
  </p:normalViewPr>
  <p:slideViewPr>
    <p:cSldViewPr snapToGrid="0">
      <p:cViewPr varScale="1">
        <p:scale>
          <a:sx n="106" d="100"/>
          <a:sy n="106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28517-34D1-4CA2-98DD-749CCD80EB02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81CDB62-62EC-483C-84A2-D10318DF99E9}">
      <dgm:prSet/>
      <dgm:spPr/>
      <dgm:t>
        <a:bodyPr/>
        <a:lstStyle/>
        <a:p>
          <a:r>
            <a:rPr lang="pl-PL" b="1"/>
            <a:t>Ekologiczne:</a:t>
          </a:r>
          <a:endParaRPr lang="en-US"/>
        </a:p>
      </dgm:t>
    </dgm:pt>
    <dgm:pt modelId="{85EBBE27-9C0E-4046-91DB-0B12CA900BE1}" type="parTrans" cxnId="{0C34CACE-E9D7-4FA1-9145-65B19D2EA038}">
      <dgm:prSet/>
      <dgm:spPr/>
      <dgm:t>
        <a:bodyPr/>
        <a:lstStyle/>
        <a:p>
          <a:endParaRPr lang="en-US"/>
        </a:p>
      </dgm:t>
    </dgm:pt>
    <dgm:pt modelId="{8EAA7146-5A49-4E66-95C9-4AB67E32D9B7}" type="sibTrans" cxnId="{0C34CACE-E9D7-4FA1-9145-65B19D2EA038}">
      <dgm:prSet/>
      <dgm:spPr/>
      <dgm:t>
        <a:bodyPr/>
        <a:lstStyle/>
        <a:p>
          <a:endParaRPr lang="en-US"/>
        </a:p>
      </dgm:t>
    </dgm:pt>
    <dgm:pt modelId="{8CB8D48D-1BC2-4CC1-9517-B2870C693586}">
      <dgm:prSet custT="1"/>
      <dgm:spPr/>
      <dgm:t>
        <a:bodyPr/>
        <a:lstStyle/>
        <a:p>
          <a:r>
            <a:rPr lang="pl-PL" sz="1800" dirty="0"/>
            <a:t>Produkcja energii bez emisji CO₂.</a:t>
          </a:r>
          <a:endParaRPr lang="en-US" sz="1800" dirty="0"/>
        </a:p>
      </dgm:t>
    </dgm:pt>
    <dgm:pt modelId="{1CD9AE5C-DE32-45C1-9FD2-AEAF7995A21D}" type="parTrans" cxnId="{8CE76BD9-5E23-42D0-BD70-7F8B48609753}">
      <dgm:prSet/>
      <dgm:spPr/>
      <dgm:t>
        <a:bodyPr/>
        <a:lstStyle/>
        <a:p>
          <a:endParaRPr lang="en-US"/>
        </a:p>
      </dgm:t>
    </dgm:pt>
    <dgm:pt modelId="{FF3EE3D7-70D2-4FD2-BC0F-68D297FCB53E}" type="sibTrans" cxnId="{8CE76BD9-5E23-42D0-BD70-7F8B48609753}">
      <dgm:prSet/>
      <dgm:spPr/>
      <dgm:t>
        <a:bodyPr/>
        <a:lstStyle/>
        <a:p>
          <a:endParaRPr lang="en-US"/>
        </a:p>
      </dgm:t>
    </dgm:pt>
    <dgm:pt modelId="{1C6C3E8A-12B6-411B-BE71-649FAE0D6F27}">
      <dgm:prSet custT="1"/>
      <dgm:spPr/>
      <dgm:t>
        <a:bodyPr/>
        <a:lstStyle/>
        <a:p>
          <a:r>
            <a:rPr lang="pl-PL" sz="1800" dirty="0"/>
            <a:t>Ochrona środowiska i redukcja śladu węglowego</a:t>
          </a:r>
          <a:r>
            <a:rPr lang="pl-PL" sz="1200" dirty="0"/>
            <a:t>.</a:t>
          </a:r>
          <a:endParaRPr lang="en-US" sz="1200" dirty="0"/>
        </a:p>
      </dgm:t>
    </dgm:pt>
    <dgm:pt modelId="{52065534-8DEB-4CE3-84D2-B6A999B8584E}" type="parTrans" cxnId="{49885667-D00E-4944-8C81-2B06E125666F}">
      <dgm:prSet/>
      <dgm:spPr/>
      <dgm:t>
        <a:bodyPr/>
        <a:lstStyle/>
        <a:p>
          <a:endParaRPr lang="en-US"/>
        </a:p>
      </dgm:t>
    </dgm:pt>
    <dgm:pt modelId="{B1F4671D-892F-4383-A5E9-AC2FA74A6808}" type="sibTrans" cxnId="{49885667-D00E-4944-8C81-2B06E125666F}">
      <dgm:prSet/>
      <dgm:spPr/>
      <dgm:t>
        <a:bodyPr/>
        <a:lstStyle/>
        <a:p>
          <a:endParaRPr lang="en-US"/>
        </a:p>
      </dgm:t>
    </dgm:pt>
    <dgm:pt modelId="{421BE7FA-CE8E-4F46-8C5E-2F81707838E3}">
      <dgm:prSet/>
      <dgm:spPr/>
      <dgm:t>
        <a:bodyPr/>
        <a:lstStyle/>
        <a:p>
          <a:r>
            <a:rPr lang="pl-PL" b="1"/>
            <a:t>Ekonomiczne:</a:t>
          </a:r>
          <a:endParaRPr lang="en-US"/>
        </a:p>
      </dgm:t>
    </dgm:pt>
    <dgm:pt modelId="{4142B9F8-6624-4644-8957-08D506EC3822}" type="parTrans" cxnId="{03E3F25D-C8F1-447A-9764-185432A5D9E2}">
      <dgm:prSet/>
      <dgm:spPr/>
      <dgm:t>
        <a:bodyPr/>
        <a:lstStyle/>
        <a:p>
          <a:endParaRPr lang="en-US"/>
        </a:p>
      </dgm:t>
    </dgm:pt>
    <dgm:pt modelId="{C91511F8-5860-4169-8209-5CD714288ADB}" type="sibTrans" cxnId="{03E3F25D-C8F1-447A-9764-185432A5D9E2}">
      <dgm:prSet/>
      <dgm:spPr/>
      <dgm:t>
        <a:bodyPr/>
        <a:lstStyle/>
        <a:p>
          <a:endParaRPr lang="en-US"/>
        </a:p>
      </dgm:t>
    </dgm:pt>
    <dgm:pt modelId="{3C998F75-7883-489B-ADC1-B4B2D1568ADC}">
      <dgm:prSet/>
      <dgm:spPr/>
      <dgm:t>
        <a:bodyPr/>
        <a:lstStyle/>
        <a:p>
          <a:r>
            <a:rPr lang="pl-PL" b="1" dirty="0"/>
            <a:t>Oszczędności na rachunkach za energię</a:t>
          </a:r>
          <a:r>
            <a:rPr lang="pl-PL" dirty="0"/>
            <a:t> – po instalacji panele zaczynają generować darmową energię.</a:t>
          </a:r>
          <a:endParaRPr lang="en-US" dirty="0"/>
        </a:p>
      </dgm:t>
    </dgm:pt>
    <dgm:pt modelId="{844D21A7-6E07-4E30-B299-F78D9DA565BB}" type="parTrans" cxnId="{059EAB32-4653-4694-9D76-96D0C6DF081B}">
      <dgm:prSet/>
      <dgm:spPr/>
      <dgm:t>
        <a:bodyPr/>
        <a:lstStyle/>
        <a:p>
          <a:endParaRPr lang="en-US"/>
        </a:p>
      </dgm:t>
    </dgm:pt>
    <dgm:pt modelId="{89798464-802E-4A9B-A82D-E99750BA745E}" type="sibTrans" cxnId="{059EAB32-4653-4694-9D76-96D0C6DF081B}">
      <dgm:prSet/>
      <dgm:spPr/>
      <dgm:t>
        <a:bodyPr/>
        <a:lstStyle/>
        <a:p>
          <a:endParaRPr lang="en-US"/>
        </a:p>
      </dgm:t>
    </dgm:pt>
    <dgm:pt modelId="{B1E29173-884F-4D32-ABCA-247D28B8E27E}">
      <dgm:prSet/>
      <dgm:spPr/>
      <dgm:t>
        <a:bodyPr/>
        <a:lstStyle/>
        <a:p>
          <a:r>
            <a:rPr lang="pl-PL" b="1" dirty="0"/>
            <a:t>Wzrost wartości nieruchomości</a:t>
          </a:r>
          <a:r>
            <a:rPr lang="pl-PL" dirty="0"/>
            <a:t> – dom z panelami fotowoltaicznymi jest bardziej wartościowy na rynku nieruchomości.</a:t>
          </a:r>
          <a:endParaRPr lang="en-US" dirty="0"/>
        </a:p>
      </dgm:t>
    </dgm:pt>
    <dgm:pt modelId="{3D915F60-04DB-4BEF-AF77-E844C81E22AB}" type="parTrans" cxnId="{3F86A635-3CBB-4C61-9FF6-869FC8674E28}">
      <dgm:prSet/>
      <dgm:spPr/>
      <dgm:t>
        <a:bodyPr/>
        <a:lstStyle/>
        <a:p>
          <a:endParaRPr lang="en-US"/>
        </a:p>
      </dgm:t>
    </dgm:pt>
    <dgm:pt modelId="{EFA1A24C-B9EA-4B5E-9DB6-5731F8AF3AE4}" type="sibTrans" cxnId="{3F86A635-3CBB-4C61-9FF6-869FC8674E28}">
      <dgm:prSet/>
      <dgm:spPr/>
      <dgm:t>
        <a:bodyPr/>
        <a:lstStyle/>
        <a:p>
          <a:endParaRPr lang="en-US"/>
        </a:p>
      </dgm:t>
    </dgm:pt>
    <dgm:pt modelId="{902ED06F-99BC-4564-8CCF-3C7B1D48683E}">
      <dgm:prSet/>
      <dgm:spPr/>
      <dgm:t>
        <a:bodyPr/>
        <a:lstStyle/>
        <a:p>
          <a:r>
            <a:rPr lang="pl-PL" b="1" dirty="0"/>
            <a:t>Zysk z nadwyżki energii</a:t>
          </a:r>
          <a:r>
            <a:rPr lang="pl-PL" dirty="0"/>
            <a:t> – w niektórych krajach i regionach można sprzedawać nadwyżki energii do sieci (net-</a:t>
          </a:r>
          <a:r>
            <a:rPr lang="pl-PL" dirty="0" err="1"/>
            <a:t>metering</a:t>
          </a:r>
          <a:r>
            <a:rPr lang="pl-PL" dirty="0"/>
            <a:t>).</a:t>
          </a:r>
          <a:endParaRPr lang="en-US" dirty="0"/>
        </a:p>
      </dgm:t>
    </dgm:pt>
    <dgm:pt modelId="{BF09EA71-7F3A-4915-8F3F-96988D89A099}" type="parTrans" cxnId="{B435614D-D7F6-4EEB-A4B3-6F2D50C5E543}">
      <dgm:prSet/>
      <dgm:spPr/>
      <dgm:t>
        <a:bodyPr/>
        <a:lstStyle/>
        <a:p>
          <a:endParaRPr lang="en-US"/>
        </a:p>
      </dgm:t>
    </dgm:pt>
    <dgm:pt modelId="{E57A0A95-FD52-4420-92D5-6B3CEB95A896}" type="sibTrans" cxnId="{B435614D-D7F6-4EEB-A4B3-6F2D50C5E543}">
      <dgm:prSet/>
      <dgm:spPr/>
      <dgm:t>
        <a:bodyPr/>
        <a:lstStyle/>
        <a:p>
          <a:endParaRPr lang="en-US"/>
        </a:p>
      </dgm:t>
    </dgm:pt>
    <dgm:pt modelId="{D0A5653D-18D1-5D48-B31B-C41D4F7988C8}" type="pres">
      <dgm:prSet presAssocID="{9F228517-34D1-4CA2-98DD-749CCD80EB02}" presName="Name0" presStyleCnt="0">
        <dgm:presLayoutVars>
          <dgm:dir/>
          <dgm:animLvl val="lvl"/>
          <dgm:resizeHandles val="exact"/>
        </dgm:presLayoutVars>
      </dgm:prSet>
      <dgm:spPr/>
    </dgm:pt>
    <dgm:pt modelId="{15D02B72-72F0-7C46-B337-F2E2993B35E1}" type="pres">
      <dgm:prSet presAssocID="{F81CDB62-62EC-483C-84A2-D10318DF99E9}" presName="linNode" presStyleCnt="0"/>
      <dgm:spPr/>
    </dgm:pt>
    <dgm:pt modelId="{3EEAF790-8CC4-4543-9F27-2B8BAA1AB273}" type="pres">
      <dgm:prSet presAssocID="{F81CDB62-62EC-483C-84A2-D10318DF99E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D96EE13-FF22-0C4D-9968-5FAAA56125CA}" type="pres">
      <dgm:prSet presAssocID="{F81CDB62-62EC-483C-84A2-D10318DF99E9}" presName="descendantText" presStyleLbl="alignAccFollowNode1" presStyleIdx="0" presStyleCnt="2">
        <dgm:presLayoutVars>
          <dgm:bulletEnabled val="1"/>
        </dgm:presLayoutVars>
      </dgm:prSet>
      <dgm:spPr/>
    </dgm:pt>
    <dgm:pt modelId="{BBA469D2-73CF-9B48-B39E-4AAF6EBAD65F}" type="pres">
      <dgm:prSet presAssocID="{8EAA7146-5A49-4E66-95C9-4AB67E32D9B7}" presName="sp" presStyleCnt="0"/>
      <dgm:spPr/>
    </dgm:pt>
    <dgm:pt modelId="{A6A10900-0EBE-504F-BF53-73FAE2836C2C}" type="pres">
      <dgm:prSet presAssocID="{421BE7FA-CE8E-4F46-8C5E-2F81707838E3}" presName="linNode" presStyleCnt="0"/>
      <dgm:spPr/>
    </dgm:pt>
    <dgm:pt modelId="{11BF9E75-1E5A-734F-923D-44CB470338DE}" type="pres">
      <dgm:prSet presAssocID="{421BE7FA-CE8E-4F46-8C5E-2F81707838E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13BC327-C235-E04E-A3EE-EED725005E55}" type="pres">
      <dgm:prSet presAssocID="{421BE7FA-CE8E-4F46-8C5E-2F81707838E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7D8C317-55E6-9E45-AEB4-36E80A380C15}" type="presOf" srcId="{F81CDB62-62EC-483C-84A2-D10318DF99E9}" destId="{3EEAF790-8CC4-4543-9F27-2B8BAA1AB273}" srcOrd="0" destOrd="0" presId="urn:microsoft.com/office/officeart/2005/8/layout/vList5"/>
    <dgm:cxn modelId="{059EAB32-4653-4694-9D76-96D0C6DF081B}" srcId="{421BE7FA-CE8E-4F46-8C5E-2F81707838E3}" destId="{3C998F75-7883-489B-ADC1-B4B2D1568ADC}" srcOrd="0" destOrd="0" parTransId="{844D21A7-6E07-4E30-B299-F78D9DA565BB}" sibTransId="{89798464-802E-4A9B-A82D-E99750BA745E}"/>
    <dgm:cxn modelId="{3F86A635-3CBB-4C61-9FF6-869FC8674E28}" srcId="{421BE7FA-CE8E-4F46-8C5E-2F81707838E3}" destId="{B1E29173-884F-4D32-ABCA-247D28B8E27E}" srcOrd="1" destOrd="0" parTransId="{3D915F60-04DB-4BEF-AF77-E844C81E22AB}" sibTransId="{EFA1A24C-B9EA-4B5E-9DB6-5731F8AF3AE4}"/>
    <dgm:cxn modelId="{9941963E-A5C3-C146-8342-2E0D35BAA8F6}" type="presOf" srcId="{B1E29173-884F-4D32-ABCA-247D28B8E27E}" destId="{013BC327-C235-E04E-A3EE-EED725005E55}" srcOrd="0" destOrd="1" presId="urn:microsoft.com/office/officeart/2005/8/layout/vList5"/>
    <dgm:cxn modelId="{71E7DB3E-9674-F940-8C9C-26428DA14D0D}" type="presOf" srcId="{421BE7FA-CE8E-4F46-8C5E-2F81707838E3}" destId="{11BF9E75-1E5A-734F-923D-44CB470338DE}" srcOrd="0" destOrd="0" presId="urn:microsoft.com/office/officeart/2005/8/layout/vList5"/>
    <dgm:cxn modelId="{B435614D-D7F6-4EEB-A4B3-6F2D50C5E543}" srcId="{421BE7FA-CE8E-4F46-8C5E-2F81707838E3}" destId="{902ED06F-99BC-4564-8CCF-3C7B1D48683E}" srcOrd="2" destOrd="0" parTransId="{BF09EA71-7F3A-4915-8F3F-96988D89A099}" sibTransId="{E57A0A95-FD52-4420-92D5-6B3CEB95A896}"/>
    <dgm:cxn modelId="{03E3F25D-C8F1-447A-9764-185432A5D9E2}" srcId="{9F228517-34D1-4CA2-98DD-749CCD80EB02}" destId="{421BE7FA-CE8E-4F46-8C5E-2F81707838E3}" srcOrd="1" destOrd="0" parTransId="{4142B9F8-6624-4644-8957-08D506EC3822}" sibTransId="{C91511F8-5860-4169-8209-5CD714288ADB}"/>
    <dgm:cxn modelId="{49885667-D00E-4944-8C81-2B06E125666F}" srcId="{F81CDB62-62EC-483C-84A2-D10318DF99E9}" destId="{1C6C3E8A-12B6-411B-BE71-649FAE0D6F27}" srcOrd="1" destOrd="0" parTransId="{52065534-8DEB-4CE3-84D2-B6A999B8584E}" sibTransId="{B1F4671D-892F-4383-A5E9-AC2FA74A6808}"/>
    <dgm:cxn modelId="{53821A72-6D4C-9044-91CC-2C50364828C2}" type="presOf" srcId="{8CB8D48D-1BC2-4CC1-9517-B2870C693586}" destId="{BD96EE13-FF22-0C4D-9968-5FAAA56125CA}" srcOrd="0" destOrd="0" presId="urn:microsoft.com/office/officeart/2005/8/layout/vList5"/>
    <dgm:cxn modelId="{9A618E7D-9797-B54F-8998-3133B306D025}" type="presOf" srcId="{9F228517-34D1-4CA2-98DD-749CCD80EB02}" destId="{D0A5653D-18D1-5D48-B31B-C41D4F7988C8}" srcOrd="0" destOrd="0" presId="urn:microsoft.com/office/officeart/2005/8/layout/vList5"/>
    <dgm:cxn modelId="{1B9F7CCD-EB3E-7744-B81B-A747949EDCFF}" type="presOf" srcId="{902ED06F-99BC-4564-8CCF-3C7B1D48683E}" destId="{013BC327-C235-E04E-A3EE-EED725005E55}" srcOrd="0" destOrd="2" presId="urn:microsoft.com/office/officeart/2005/8/layout/vList5"/>
    <dgm:cxn modelId="{0C34CACE-E9D7-4FA1-9145-65B19D2EA038}" srcId="{9F228517-34D1-4CA2-98DD-749CCD80EB02}" destId="{F81CDB62-62EC-483C-84A2-D10318DF99E9}" srcOrd="0" destOrd="0" parTransId="{85EBBE27-9C0E-4046-91DB-0B12CA900BE1}" sibTransId="{8EAA7146-5A49-4E66-95C9-4AB67E32D9B7}"/>
    <dgm:cxn modelId="{8CE76BD9-5E23-42D0-BD70-7F8B48609753}" srcId="{F81CDB62-62EC-483C-84A2-D10318DF99E9}" destId="{8CB8D48D-1BC2-4CC1-9517-B2870C693586}" srcOrd="0" destOrd="0" parTransId="{1CD9AE5C-DE32-45C1-9FD2-AEAF7995A21D}" sibTransId="{FF3EE3D7-70D2-4FD2-BC0F-68D297FCB53E}"/>
    <dgm:cxn modelId="{0CD176F2-FCB9-DD4D-839A-1096D97BA629}" type="presOf" srcId="{3C998F75-7883-489B-ADC1-B4B2D1568ADC}" destId="{013BC327-C235-E04E-A3EE-EED725005E55}" srcOrd="0" destOrd="0" presId="urn:microsoft.com/office/officeart/2005/8/layout/vList5"/>
    <dgm:cxn modelId="{F07C74FE-6ACA-F647-B343-6C99385078C7}" type="presOf" srcId="{1C6C3E8A-12B6-411B-BE71-649FAE0D6F27}" destId="{BD96EE13-FF22-0C4D-9968-5FAAA56125CA}" srcOrd="0" destOrd="1" presId="urn:microsoft.com/office/officeart/2005/8/layout/vList5"/>
    <dgm:cxn modelId="{D6D1B879-C266-DD4C-B189-8C7531FC2117}" type="presParOf" srcId="{D0A5653D-18D1-5D48-B31B-C41D4F7988C8}" destId="{15D02B72-72F0-7C46-B337-F2E2993B35E1}" srcOrd="0" destOrd="0" presId="urn:microsoft.com/office/officeart/2005/8/layout/vList5"/>
    <dgm:cxn modelId="{FD951038-AD4C-2D46-AC77-CDA10ED96084}" type="presParOf" srcId="{15D02B72-72F0-7C46-B337-F2E2993B35E1}" destId="{3EEAF790-8CC4-4543-9F27-2B8BAA1AB273}" srcOrd="0" destOrd="0" presId="urn:microsoft.com/office/officeart/2005/8/layout/vList5"/>
    <dgm:cxn modelId="{BE8E5ED9-E91C-E648-97FD-CD721295D3E3}" type="presParOf" srcId="{15D02B72-72F0-7C46-B337-F2E2993B35E1}" destId="{BD96EE13-FF22-0C4D-9968-5FAAA56125CA}" srcOrd="1" destOrd="0" presId="urn:microsoft.com/office/officeart/2005/8/layout/vList5"/>
    <dgm:cxn modelId="{B643CEF1-8121-F74F-BBB2-D9CAB1D9EFA8}" type="presParOf" srcId="{D0A5653D-18D1-5D48-B31B-C41D4F7988C8}" destId="{BBA469D2-73CF-9B48-B39E-4AAF6EBAD65F}" srcOrd="1" destOrd="0" presId="urn:microsoft.com/office/officeart/2005/8/layout/vList5"/>
    <dgm:cxn modelId="{6899483B-B323-DF42-B9AC-A8898319E86B}" type="presParOf" srcId="{D0A5653D-18D1-5D48-B31B-C41D4F7988C8}" destId="{A6A10900-0EBE-504F-BF53-73FAE2836C2C}" srcOrd="2" destOrd="0" presId="urn:microsoft.com/office/officeart/2005/8/layout/vList5"/>
    <dgm:cxn modelId="{6978A15D-52EB-5849-AAAC-8F353F24F701}" type="presParOf" srcId="{A6A10900-0EBE-504F-BF53-73FAE2836C2C}" destId="{11BF9E75-1E5A-734F-923D-44CB470338DE}" srcOrd="0" destOrd="0" presId="urn:microsoft.com/office/officeart/2005/8/layout/vList5"/>
    <dgm:cxn modelId="{7503B30C-09C0-AF4C-87CB-FDE27E6F3D9C}" type="presParOf" srcId="{A6A10900-0EBE-504F-BF53-73FAE2836C2C}" destId="{013BC327-C235-E04E-A3EE-EED725005E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43489A-5E48-4A73-B34C-A63EB21E3C8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27A506DA-1E61-4EBF-9C0A-698C69FA85B7}">
      <dgm:prSet/>
      <dgm:spPr/>
      <dgm:t>
        <a:bodyPr/>
        <a:lstStyle/>
        <a:p>
          <a:pPr>
            <a:defRPr b="1"/>
          </a:pPr>
          <a:r>
            <a:rPr lang="pl-PL" b="1"/>
            <a:t>Niezależność energetyczna:</a:t>
          </a:r>
          <a:endParaRPr lang="en-US"/>
        </a:p>
      </dgm:t>
    </dgm:pt>
    <dgm:pt modelId="{E8860A59-F767-4023-BD2D-85C216BE0D8F}" type="parTrans" cxnId="{14775217-B8A9-4E59-BF99-1316392B489B}">
      <dgm:prSet/>
      <dgm:spPr/>
      <dgm:t>
        <a:bodyPr/>
        <a:lstStyle/>
        <a:p>
          <a:endParaRPr lang="en-US"/>
        </a:p>
      </dgm:t>
    </dgm:pt>
    <dgm:pt modelId="{E4A085BC-A2DC-4CA1-8DDC-69D3D1D20522}" type="sibTrans" cxnId="{14775217-B8A9-4E59-BF99-1316392B489B}">
      <dgm:prSet/>
      <dgm:spPr/>
      <dgm:t>
        <a:bodyPr/>
        <a:lstStyle/>
        <a:p>
          <a:endParaRPr lang="en-US"/>
        </a:p>
      </dgm:t>
    </dgm:pt>
    <dgm:pt modelId="{B786A480-00B5-4E4A-BD05-CB934E63F2A9}">
      <dgm:prSet custT="1"/>
      <dgm:spPr/>
      <dgm:t>
        <a:bodyPr/>
        <a:lstStyle/>
        <a:p>
          <a:r>
            <a:rPr lang="pl-PL" sz="1800" dirty="0"/>
            <a:t>Zmniejszenie zależności od dostawców energii elektrycznej</a:t>
          </a:r>
          <a:r>
            <a:rPr lang="pl-PL" sz="1600" dirty="0"/>
            <a:t>.</a:t>
          </a:r>
          <a:endParaRPr lang="en-US" sz="1600" dirty="0"/>
        </a:p>
      </dgm:t>
    </dgm:pt>
    <dgm:pt modelId="{4377E3A0-E15C-4508-96CF-D6BE67573721}" type="parTrans" cxnId="{55BFDE42-A74A-4ECB-ADDB-4D3159CC0CDE}">
      <dgm:prSet/>
      <dgm:spPr/>
      <dgm:t>
        <a:bodyPr/>
        <a:lstStyle/>
        <a:p>
          <a:endParaRPr lang="en-US"/>
        </a:p>
      </dgm:t>
    </dgm:pt>
    <dgm:pt modelId="{B1E7B7EE-DFA5-4440-9043-90425FE17095}" type="sibTrans" cxnId="{55BFDE42-A74A-4ECB-ADDB-4D3159CC0CDE}">
      <dgm:prSet/>
      <dgm:spPr/>
      <dgm:t>
        <a:bodyPr/>
        <a:lstStyle/>
        <a:p>
          <a:endParaRPr lang="en-US"/>
        </a:p>
      </dgm:t>
    </dgm:pt>
    <dgm:pt modelId="{B827D8C4-6CBD-45B5-A770-47D40F7EBC91}">
      <dgm:prSet/>
      <dgm:spPr/>
      <dgm:t>
        <a:bodyPr/>
        <a:lstStyle/>
        <a:p>
          <a:pPr>
            <a:defRPr b="1"/>
          </a:pPr>
          <a:r>
            <a:rPr lang="pl-PL" b="1"/>
            <a:t>Zwiększenie efektywności energetycznej budynku:</a:t>
          </a:r>
          <a:endParaRPr lang="en-US"/>
        </a:p>
      </dgm:t>
    </dgm:pt>
    <dgm:pt modelId="{D078304C-5E37-41C0-AB61-AD267D3759B8}" type="parTrans" cxnId="{A94C49C8-6847-4988-AAEF-0D5CAA99666F}">
      <dgm:prSet/>
      <dgm:spPr/>
      <dgm:t>
        <a:bodyPr/>
        <a:lstStyle/>
        <a:p>
          <a:endParaRPr lang="en-US"/>
        </a:p>
      </dgm:t>
    </dgm:pt>
    <dgm:pt modelId="{06E9F417-932C-4A22-9508-F6ACEBFF342D}" type="sibTrans" cxnId="{A94C49C8-6847-4988-AAEF-0D5CAA99666F}">
      <dgm:prSet/>
      <dgm:spPr/>
      <dgm:t>
        <a:bodyPr/>
        <a:lstStyle/>
        <a:p>
          <a:endParaRPr lang="en-US"/>
        </a:p>
      </dgm:t>
    </dgm:pt>
    <dgm:pt modelId="{574D2F32-6218-4E88-90B2-F25935D9A946}">
      <dgm:prSet custT="1"/>
      <dgm:spPr/>
      <dgm:t>
        <a:bodyPr/>
        <a:lstStyle/>
        <a:p>
          <a:r>
            <a:rPr lang="pl-PL" sz="1800" dirty="0"/>
            <a:t>Współpraca z innymi systemami OZE, jak pompy ciepła czy rekuperacja.</a:t>
          </a:r>
          <a:endParaRPr lang="en-US" sz="1800" dirty="0"/>
        </a:p>
      </dgm:t>
    </dgm:pt>
    <dgm:pt modelId="{9E74DBBD-04BC-4D74-A5B1-E9F16AF5B5B3}" type="parTrans" cxnId="{5887780E-5DC0-467D-B8DE-85A4148BF216}">
      <dgm:prSet/>
      <dgm:spPr/>
      <dgm:t>
        <a:bodyPr/>
        <a:lstStyle/>
        <a:p>
          <a:endParaRPr lang="en-US"/>
        </a:p>
      </dgm:t>
    </dgm:pt>
    <dgm:pt modelId="{207F40F9-4E2F-4E56-A52A-4A2C3D64445C}" type="sibTrans" cxnId="{5887780E-5DC0-467D-B8DE-85A4148BF216}">
      <dgm:prSet/>
      <dgm:spPr/>
      <dgm:t>
        <a:bodyPr/>
        <a:lstStyle/>
        <a:p>
          <a:endParaRPr lang="en-US"/>
        </a:p>
      </dgm:t>
    </dgm:pt>
    <dgm:pt modelId="{30EFDB4C-B96A-4C18-839D-586D18DF2356}" type="pres">
      <dgm:prSet presAssocID="{DC43489A-5E48-4A73-B34C-A63EB21E3C88}" presName="root" presStyleCnt="0">
        <dgm:presLayoutVars>
          <dgm:dir/>
          <dgm:resizeHandles val="exact"/>
        </dgm:presLayoutVars>
      </dgm:prSet>
      <dgm:spPr/>
    </dgm:pt>
    <dgm:pt modelId="{DC59960E-3DB0-4393-94C8-CB10816AF44B}" type="pres">
      <dgm:prSet presAssocID="{27A506DA-1E61-4EBF-9C0A-698C69FA85B7}" presName="compNode" presStyleCnt="0"/>
      <dgm:spPr/>
    </dgm:pt>
    <dgm:pt modelId="{3FEDE86A-ADFD-4A0D-B30A-DE8E4A64A569}" type="pres">
      <dgm:prSet presAssocID="{27A506DA-1E61-4EBF-9C0A-698C69FA85B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3808F4A6-68E8-4BC2-A9E7-F0582CDA604C}" type="pres">
      <dgm:prSet presAssocID="{27A506DA-1E61-4EBF-9C0A-698C69FA85B7}" presName="iconSpace" presStyleCnt="0"/>
      <dgm:spPr/>
    </dgm:pt>
    <dgm:pt modelId="{193591C3-03AA-485D-859A-272D9B50964F}" type="pres">
      <dgm:prSet presAssocID="{27A506DA-1E61-4EBF-9C0A-698C69FA85B7}" presName="parTx" presStyleLbl="revTx" presStyleIdx="0" presStyleCnt="4">
        <dgm:presLayoutVars>
          <dgm:chMax val="0"/>
          <dgm:chPref val="0"/>
        </dgm:presLayoutVars>
      </dgm:prSet>
      <dgm:spPr/>
    </dgm:pt>
    <dgm:pt modelId="{FA926017-1EAE-4EA3-B6D9-A1FACAE8D0D6}" type="pres">
      <dgm:prSet presAssocID="{27A506DA-1E61-4EBF-9C0A-698C69FA85B7}" presName="txSpace" presStyleCnt="0"/>
      <dgm:spPr/>
    </dgm:pt>
    <dgm:pt modelId="{8B24FD87-D2F9-4F3F-A160-DE41A9385E2A}" type="pres">
      <dgm:prSet presAssocID="{27A506DA-1E61-4EBF-9C0A-698C69FA85B7}" presName="desTx" presStyleLbl="revTx" presStyleIdx="1" presStyleCnt="4">
        <dgm:presLayoutVars/>
      </dgm:prSet>
      <dgm:spPr/>
    </dgm:pt>
    <dgm:pt modelId="{3B67ABE2-DBA3-48C7-9FD4-F971CD29ECE1}" type="pres">
      <dgm:prSet presAssocID="{E4A085BC-A2DC-4CA1-8DDC-69D3D1D20522}" presName="sibTrans" presStyleCnt="0"/>
      <dgm:spPr/>
    </dgm:pt>
    <dgm:pt modelId="{5FC72B5A-9ABD-448E-B1D8-486CD0178C02}" type="pres">
      <dgm:prSet presAssocID="{B827D8C4-6CBD-45B5-A770-47D40F7EBC91}" presName="compNode" presStyleCnt="0"/>
      <dgm:spPr/>
    </dgm:pt>
    <dgm:pt modelId="{07668D39-E00A-4A10-97D2-836CCAAC6DC5}" type="pres">
      <dgm:prSet presAssocID="{B827D8C4-6CBD-45B5-A770-47D40F7EBC9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ukowiec"/>
        </a:ext>
      </dgm:extLst>
    </dgm:pt>
    <dgm:pt modelId="{CA221DB1-5229-4197-9CD1-DE7E60D9392D}" type="pres">
      <dgm:prSet presAssocID="{B827D8C4-6CBD-45B5-A770-47D40F7EBC91}" presName="iconSpace" presStyleCnt="0"/>
      <dgm:spPr/>
    </dgm:pt>
    <dgm:pt modelId="{BF5EA739-D4F0-49B0-85DE-CA08C72523F6}" type="pres">
      <dgm:prSet presAssocID="{B827D8C4-6CBD-45B5-A770-47D40F7EBC91}" presName="parTx" presStyleLbl="revTx" presStyleIdx="2" presStyleCnt="4">
        <dgm:presLayoutVars>
          <dgm:chMax val="0"/>
          <dgm:chPref val="0"/>
        </dgm:presLayoutVars>
      </dgm:prSet>
      <dgm:spPr/>
    </dgm:pt>
    <dgm:pt modelId="{701838E7-C088-4671-AF80-3D5EB0C6E11D}" type="pres">
      <dgm:prSet presAssocID="{B827D8C4-6CBD-45B5-A770-47D40F7EBC91}" presName="txSpace" presStyleCnt="0"/>
      <dgm:spPr/>
    </dgm:pt>
    <dgm:pt modelId="{8467BB0C-B01E-4D89-85AD-3DC18A054C61}" type="pres">
      <dgm:prSet presAssocID="{B827D8C4-6CBD-45B5-A770-47D40F7EBC91}" presName="desTx" presStyleLbl="revTx" presStyleIdx="3" presStyleCnt="4">
        <dgm:presLayoutVars/>
      </dgm:prSet>
      <dgm:spPr/>
    </dgm:pt>
  </dgm:ptLst>
  <dgm:cxnLst>
    <dgm:cxn modelId="{5887780E-5DC0-467D-B8DE-85A4148BF216}" srcId="{B827D8C4-6CBD-45B5-A770-47D40F7EBC91}" destId="{574D2F32-6218-4E88-90B2-F25935D9A946}" srcOrd="0" destOrd="0" parTransId="{9E74DBBD-04BC-4D74-A5B1-E9F16AF5B5B3}" sibTransId="{207F40F9-4E2F-4E56-A52A-4A2C3D64445C}"/>
    <dgm:cxn modelId="{14775217-B8A9-4E59-BF99-1316392B489B}" srcId="{DC43489A-5E48-4A73-B34C-A63EB21E3C88}" destId="{27A506DA-1E61-4EBF-9C0A-698C69FA85B7}" srcOrd="0" destOrd="0" parTransId="{E8860A59-F767-4023-BD2D-85C216BE0D8F}" sibTransId="{E4A085BC-A2DC-4CA1-8DDC-69D3D1D20522}"/>
    <dgm:cxn modelId="{55BFDE42-A74A-4ECB-ADDB-4D3159CC0CDE}" srcId="{27A506DA-1E61-4EBF-9C0A-698C69FA85B7}" destId="{B786A480-00B5-4E4A-BD05-CB934E63F2A9}" srcOrd="0" destOrd="0" parTransId="{4377E3A0-E15C-4508-96CF-D6BE67573721}" sibTransId="{B1E7B7EE-DFA5-4440-9043-90425FE17095}"/>
    <dgm:cxn modelId="{A80DC58B-BB0A-4DD5-905E-61BE9E739964}" type="presOf" srcId="{B786A480-00B5-4E4A-BD05-CB934E63F2A9}" destId="{8B24FD87-D2F9-4F3F-A160-DE41A9385E2A}" srcOrd="0" destOrd="0" presId="urn:microsoft.com/office/officeart/2018/2/layout/IconLabelDescriptionList"/>
    <dgm:cxn modelId="{363421A0-4239-4E9D-A82A-09F9E87AEE08}" type="presOf" srcId="{574D2F32-6218-4E88-90B2-F25935D9A946}" destId="{8467BB0C-B01E-4D89-85AD-3DC18A054C61}" srcOrd="0" destOrd="0" presId="urn:microsoft.com/office/officeart/2018/2/layout/IconLabelDescriptionList"/>
    <dgm:cxn modelId="{B25ABEBB-AA9F-4278-8FB4-60DDC03EFAFE}" type="presOf" srcId="{DC43489A-5E48-4A73-B34C-A63EB21E3C88}" destId="{30EFDB4C-B96A-4C18-839D-586D18DF2356}" srcOrd="0" destOrd="0" presId="urn:microsoft.com/office/officeart/2018/2/layout/IconLabelDescriptionList"/>
    <dgm:cxn modelId="{D2F254C7-557E-4CB5-884E-FC44672D6DFA}" type="presOf" srcId="{27A506DA-1E61-4EBF-9C0A-698C69FA85B7}" destId="{193591C3-03AA-485D-859A-272D9B50964F}" srcOrd="0" destOrd="0" presId="urn:microsoft.com/office/officeart/2018/2/layout/IconLabelDescriptionList"/>
    <dgm:cxn modelId="{A94C49C8-6847-4988-AAEF-0D5CAA99666F}" srcId="{DC43489A-5E48-4A73-B34C-A63EB21E3C88}" destId="{B827D8C4-6CBD-45B5-A770-47D40F7EBC91}" srcOrd="1" destOrd="0" parTransId="{D078304C-5E37-41C0-AB61-AD267D3759B8}" sibTransId="{06E9F417-932C-4A22-9508-F6ACEBFF342D}"/>
    <dgm:cxn modelId="{0D1590CF-FADD-4017-B65B-7F4F892CC6FE}" type="presOf" srcId="{B827D8C4-6CBD-45B5-A770-47D40F7EBC91}" destId="{BF5EA739-D4F0-49B0-85DE-CA08C72523F6}" srcOrd="0" destOrd="0" presId="urn:microsoft.com/office/officeart/2018/2/layout/IconLabelDescriptionList"/>
    <dgm:cxn modelId="{872432B9-00F7-4E9A-9A48-8153DB7082AE}" type="presParOf" srcId="{30EFDB4C-B96A-4C18-839D-586D18DF2356}" destId="{DC59960E-3DB0-4393-94C8-CB10816AF44B}" srcOrd="0" destOrd="0" presId="urn:microsoft.com/office/officeart/2018/2/layout/IconLabelDescriptionList"/>
    <dgm:cxn modelId="{A836CFC4-9ADE-4ED7-A181-96D9E7CF9A6B}" type="presParOf" srcId="{DC59960E-3DB0-4393-94C8-CB10816AF44B}" destId="{3FEDE86A-ADFD-4A0D-B30A-DE8E4A64A569}" srcOrd="0" destOrd="0" presId="urn:microsoft.com/office/officeart/2018/2/layout/IconLabelDescriptionList"/>
    <dgm:cxn modelId="{2556C5CA-E326-4457-A5F7-C9165E81FCBE}" type="presParOf" srcId="{DC59960E-3DB0-4393-94C8-CB10816AF44B}" destId="{3808F4A6-68E8-4BC2-A9E7-F0582CDA604C}" srcOrd="1" destOrd="0" presId="urn:microsoft.com/office/officeart/2018/2/layout/IconLabelDescriptionList"/>
    <dgm:cxn modelId="{A73E596F-3AE5-4DAA-93B0-416B9DE0CEA1}" type="presParOf" srcId="{DC59960E-3DB0-4393-94C8-CB10816AF44B}" destId="{193591C3-03AA-485D-859A-272D9B50964F}" srcOrd="2" destOrd="0" presId="urn:microsoft.com/office/officeart/2018/2/layout/IconLabelDescriptionList"/>
    <dgm:cxn modelId="{937AB774-BEED-4515-B12A-67038FF221BC}" type="presParOf" srcId="{DC59960E-3DB0-4393-94C8-CB10816AF44B}" destId="{FA926017-1EAE-4EA3-B6D9-A1FACAE8D0D6}" srcOrd="3" destOrd="0" presId="urn:microsoft.com/office/officeart/2018/2/layout/IconLabelDescriptionList"/>
    <dgm:cxn modelId="{8EA10C30-559C-41C9-974E-DC965E47ACCB}" type="presParOf" srcId="{DC59960E-3DB0-4393-94C8-CB10816AF44B}" destId="{8B24FD87-D2F9-4F3F-A160-DE41A9385E2A}" srcOrd="4" destOrd="0" presId="urn:microsoft.com/office/officeart/2018/2/layout/IconLabelDescriptionList"/>
    <dgm:cxn modelId="{A81D343C-815B-45B7-83C8-DEAA76029463}" type="presParOf" srcId="{30EFDB4C-B96A-4C18-839D-586D18DF2356}" destId="{3B67ABE2-DBA3-48C7-9FD4-F971CD29ECE1}" srcOrd="1" destOrd="0" presId="urn:microsoft.com/office/officeart/2018/2/layout/IconLabelDescriptionList"/>
    <dgm:cxn modelId="{2A08D4E5-3CF8-4EB9-B603-6048CD62CF3B}" type="presParOf" srcId="{30EFDB4C-B96A-4C18-839D-586D18DF2356}" destId="{5FC72B5A-9ABD-448E-B1D8-486CD0178C02}" srcOrd="2" destOrd="0" presId="urn:microsoft.com/office/officeart/2018/2/layout/IconLabelDescriptionList"/>
    <dgm:cxn modelId="{01B9F2C5-4659-4B95-86B7-17D02F6B9CD6}" type="presParOf" srcId="{5FC72B5A-9ABD-448E-B1D8-486CD0178C02}" destId="{07668D39-E00A-4A10-97D2-836CCAAC6DC5}" srcOrd="0" destOrd="0" presId="urn:microsoft.com/office/officeart/2018/2/layout/IconLabelDescriptionList"/>
    <dgm:cxn modelId="{D69A5AED-6248-4AFD-9AE3-CBCFDA221B47}" type="presParOf" srcId="{5FC72B5A-9ABD-448E-B1D8-486CD0178C02}" destId="{CA221DB1-5229-4197-9CD1-DE7E60D9392D}" srcOrd="1" destOrd="0" presId="urn:microsoft.com/office/officeart/2018/2/layout/IconLabelDescriptionList"/>
    <dgm:cxn modelId="{D753F1BA-BAA3-4DDB-B8D9-07AD46A3A5FB}" type="presParOf" srcId="{5FC72B5A-9ABD-448E-B1D8-486CD0178C02}" destId="{BF5EA739-D4F0-49B0-85DE-CA08C72523F6}" srcOrd="2" destOrd="0" presId="urn:microsoft.com/office/officeart/2018/2/layout/IconLabelDescriptionList"/>
    <dgm:cxn modelId="{74000649-CD46-49D0-BE7E-BC1B6AC41865}" type="presParOf" srcId="{5FC72B5A-9ABD-448E-B1D8-486CD0178C02}" destId="{701838E7-C088-4671-AF80-3D5EB0C6E11D}" srcOrd="3" destOrd="0" presId="urn:microsoft.com/office/officeart/2018/2/layout/IconLabelDescriptionList"/>
    <dgm:cxn modelId="{E3A5FE12-25B6-42C4-8D0D-9765DCAF40A4}" type="presParOf" srcId="{5FC72B5A-9ABD-448E-B1D8-486CD0178C02}" destId="{8467BB0C-B01E-4D89-85AD-3DC18A054C6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2851A1-90AF-4C7E-9FD5-B7822D9BA75C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023E048-5376-4633-AE9B-1E0BA6D49FA3}">
      <dgm:prSet/>
      <dgm:spPr/>
      <dgm:t>
        <a:bodyPr/>
        <a:lstStyle/>
        <a:p>
          <a:pPr>
            <a:defRPr b="1"/>
          </a:pPr>
          <a:r>
            <a:rPr lang="pl-PL" b="1"/>
            <a:t>Średni koszt instalacji:</a:t>
          </a:r>
          <a:endParaRPr lang="en-US"/>
        </a:p>
      </dgm:t>
    </dgm:pt>
    <dgm:pt modelId="{ECCB2C30-C88F-42F4-9E6B-FAEAC72CB0AC}" type="parTrans" cxnId="{3A1361F5-2CE3-4D9A-83D4-EB21F6B67E62}">
      <dgm:prSet/>
      <dgm:spPr/>
      <dgm:t>
        <a:bodyPr/>
        <a:lstStyle/>
        <a:p>
          <a:endParaRPr lang="en-US"/>
        </a:p>
      </dgm:t>
    </dgm:pt>
    <dgm:pt modelId="{0F00EB51-0DAF-40BD-B227-F898A109CEA5}" type="sibTrans" cxnId="{3A1361F5-2CE3-4D9A-83D4-EB21F6B67E62}">
      <dgm:prSet/>
      <dgm:spPr/>
      <dgm:t>
        <a:bodyPr/>
        <a:lstStyle/>
        <a:p>
          <a:endParaRPr lang="en-US"/>
        </a:p>
      </dgm:t>
    </dgm:pt>
    <dgm:pt modelId="{1BA2A77F-31CE-410C-A245-8287F1E0113C}">
      <dgm:prSet custT="1"/>
      <dgm:spPr/>
      <dgm:t>
        <a:bodyPr/>
        <a:lstStyle/>
        <a:p>
          <a:r>
            <a:rPr lang="pl-PL" sz="1800" dirty="0"/>
            <a:t>Koszt instalacji paneli zależy od wielkości systemu i rodzaju paneli. Średni koszt w Polsce w 2023 roku wynosi około 5.000 - 10.000 zł za 1 kW mocy.</a:t>
          </a:r>
          <a:endParaRPr lang="en-US" sz="1800" dirty="0"/>
        </a:p>
      </dgm:t>
    </dgm:pt>
    <dgm:pt modelId="{18376380-2194-444A-910B-CEB5FDF04A6B}" type="parTrans" cxnId="{70F4C60D-319B-435E-BF68-753240F66D3A}">
      <dgm:prSet/>
      <dgm:spPr/>
      <dgm:t>
        <a:bodyPr/>
        <a:lstStyle/>
        <a:p>
          <a:endParaRPr lang="en-US"/>
        </a:p>
      </dgm:t>
    </dgm:pt>
    <dgm:pt modelId="{94BAFBE2-47D9-4B0C-A71E-22E15A0BDEB4}" type="sibTrans" cxnId="{70F4C60D-319B-435E-BF68-753240F66D3A}">
      <dgm:prSet/>
      <dgm:spPr/>
      <dgm:t>
        <a:bodyPr/>
        <a:lstStyle/>
        <a:p>
          <a:endParaRPr lang="en-US"/>
        </a:p>
      </dgm:t>
    </dgm:pt>
    <dgm:pt modelId="{78F35DEA-7D4D-4A24-A757-5839E849BA1D}">
      <dgm:prSet/>
      <dgm:spPr/>
      <dgm:t>
        <a:bodyPr/>
        <a:lstStyle/>
        <a:p>
          <a:pPr>
            <a:defRPr b="1"/>
          </a:pPr>
          <a:r>
            <a:rPr lang="pl-PL" b="1"/>
            <a:t>Dotacje i dofinansowania:</a:t>
          </a:r>
          <a:endParaRPr lang="en-US"/>
        </a:p>
      </dgm:t>
    </dgm:pt>
    <dgm:pt modelId="{917754A2-A124-4A59-8EA7-DA4D31FF394D}" type="parTrans" cxnId="{8FFFB799-AECA-47C0-AC2B-5CAB831385F7}">
      <dgm:prSet/>
      <dgm:spPr/>
      <dgm:t>
        <a:bodyPr/>
        <a:lstStyle/>
        <a:p>
          <a:endParaRPr lang="en-US"/>
        </a:p>
      </dgm:t>
    </dgm:pt>
    <dgm:pt modelId="{BF17A883-1914-4D49-964A-5D26CA3E714F}" type="sibTrans" cxnId="{8FFFB799-AECA-47C0-AC2B-5CAB831385F7}">
      <dgm:prSet/>
      <dgm:spPr/>
      <dgm:t>
        <a:bodyPr/>
        <a:lstStyle/>
        <a:p>
          <a:endParaRPr lang="en-US"/>
        </a:p>
      </dgm:t>
    </dgm:pt>
    <dgm:pt modelId="{7AFCE73F-8333-4726-971F-408342101C60}">
      <dgm:prSet custT="1"/>
      <dgm:spPr/>
      <dgm:t>
        <a:bodyPr/>
        <a:lstStyle/>
        <a:p>
          <a:r>
            <a:rPr lang="pl-PL" sz="1800" dirty="0"/>
            <a:t>Programy takie jak </a:t>
          </a:r>
          <a:r>
            <a:rPr lang="pl-PL" sz="1800" b="1" dirty="0"/>
            <a:t>„Mój Prąd”</a:t>
          </a:r>
          <a:r>
            <a:rPr lang="pl-PL" sz="1800" dirty="0"/>
            <a:t> czy </a:t>
          </a:r>
          <a:r>
            <a:rPr lang="pl-PL" sz="1800" b="1" dirty="0"/>
            <a:t>„Czyste Powietrze”</a:t>
          </a:r>
          <a:r>
            <a:rPr lang="pl-PL" sz="1800" dirty="0"/>
            <a:t> oferują dofinansowanie do instalacji fotowoltaicznych, co może znacznie obniżyć początkowy koszt inwestycji.</a:t>
          </a:r>
          <a:endParaRPr lang="en-US" sz="1800" dirty="0"/>
        </a:p>
      </dgm:t>
    </dgm:pt>
    <dgm:pt modelId="{54ADCE2C-394D-480E-9737-DC7FDBD0C35F}" type="parTrans" cxnId="{14472807-E599-499A-A3D0-EBAFD596376F}">
      <dgm:prSet/>
      <dgm:spPr/>
      <dgm:t>
        <a:bodyPr/>
        <a:lstStyle/>
        <a:p>
          <a:endParaRPr lang="en-US"/>
        </a:p>
      </dgm:t>
    </dgm:pt>
    <dgm:pt modelId="{50D50617-7F2B-4EE9-A968-BD46DD540A4E}" type="sibTrans" cxnId="{14472807-E599-499A-A3D0-EBAFD596376F}">
      <dgm:prSet/>
      <dgm:spPr/>
      <dgm:t>
        <a:bodyPr/>
        <a:lstStyle/>
        <a:p>
          <a:endParaRPr lang="en-US"/>
        </a:p>
      </dgm:t>
    </dgm:pt>
    <dgm:pt modelId="{2CEF1F57-3FD1-4E33-8203-EC92D0BD9645}">
      <dgm:prSet/>
      <dgm:spPr/>
      <dgm:t>
        <a:bodyPr/>
        <a:lstStyle/>
        <a:p>
          <a:pPr>
            <a:defRPr b="1"/>
          </a:pPr>
          <a:r>
            <a:rPr lang="pl-PL" b="1"/>
            <a:t>Okres zwrotu inwestycji:</a:t>
          </a:r>
          <a:endParaRPr lang="en-US"/>
        </a:p>
      </dgm:t>
    </dgm:pt>
    <dgm:pt modelId="{F6974DE2-DB76-47E3-A02F-5BE1CC29B55F}" type="parTrans" cxnId="{957EB8F6-4256-4218-B0F7-DF521D600EF8}">
      <dgm:prSet/>
      <dgm:spPr/>
      <dgm:t>
        <a:bodyPr/>
        <a:lstStyle/>
        <a:p>
          <a:endParaRPr lang="en-US"/>
        </a:p>
      </dgm:t>
    </dgm:pt>
    <dgm:pt modelId="{3E06C7C8-1B12-42D6-A4F0-DDBAA2D48C67}" type="sibTrans" cxnId="{957EB8F6-4256-4218-B0F7-DF521D600EF8}">
      <dgm:prSet/>
      <dgm:spPr/>
      <dgm:t>
        <a:bodyPr/>
        <a:lstStyle/>
        <a:p>
          <a:endParaRPr lang="en-US"/>
        </a:p>
      </dgm:t>
    </dgm:pt>
    <dgm:pt modelId="{2A73F037-450A-41FE-9472-0C35863C79E6}">
      <dgm:prSet custT="1"/>
      <dgm:spPr/>
      <dgm:t>
        <a:bodyPr/>
        <a:lstStyle/>
        <a:p>
          <a:r>
            <a:rPr lang="pl-PL" sz="1800" dirty="0"/>
            <a:t>Średni okres zwrotu z inwestycji to od 6 do 10 lat w zależności od wielkości instalacji i oszczędności na rachunkach za energię.</a:t>
          </a:r>
          <a:endParaRPr lang="en-US" sz="1800" dirty="0"/>
        </a:p>
      </dgm:t>
    </dgm:pt>
    <dgm:pt modelId="{89FB89A8-9BE5-483C-8E43-C1E7C52C87E7}" type="parTrans" cxnId="{26478947-9D29-43DD-BF30-3FE2F40DE554}">
      <dgm:prSet/>
      <dgm:spPr/>
      <dgm:t>
        <a:bodyPr/>
        <a:lstStyle/>
        <a:p>
          <a:endParaRPr lang="en-US"/>
        </a:p>
      </dgm:t>
    </dgm:pt>
    <dgm:pt modelId="{44F43FCB-A8DC-4072-AA36-59056982149D}" type="sibTrans" cxnId="{26478947-9D29-43DD-BF30-3FE2F40DE554}">
      <dgm:prSet/>
      <dgm:spPr/>
      <dgm:t>
        <a:bodyPr/>
        <a:lstStyle/>
        <a:p>
          <a:endParaRPr lang="en-US"/>
        </a:p>
      </dgm:t>
    </dgm:pt>
    <dgm:pt modelId="{3ECA2783-D79C-4474-AD8F-96575CEA162B}" type="pres">
      <dgm:prSet presAssocID="{8F2851A1-90AF-4C7E-9FD5-B7822D9BA75C}" presName="root" presStyleCnt="0">
        <dgm:presLayoutVars>
          <dgm:dir/>
          <dgm:resizeHandles val="exact"/>
        </dgm:presLayoutVars>
      </dgm:prSet>
      <dgm:spPr/>
    </dgm:pt>
    <dgm:pt modelId="{D6A2F62F-8CE3-4492-8EDC-67557A347C36}" type="pres">
      <dgm:prSet presAssocID="{D023E048-5376-4633-AE9B-1E0BA6D49FA3}" presName="compNode" presStyleCnt="0"/>
      <dgm:spPr/>
    </dgm:pt>
    <dgm:pt modelId="{AC8694FA-091A-4946-A324-544312A7BD73}" type="pres">
      <dgm:prSet presAssocID="{D023E048-5376-4633-AE9B-1E0BA6D49F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niądze"/>
        </a:ext>
      </dgm:extLst>
    </dgm:pt>
    <dgm:pt modelId="{8EFED35B-19AE-4719-ACA8-03D898262FF4}" type="pres">
      <dgm:prSet presAssocID="{D023E048-5376-4633-AE9B-1E0BA6D49FA3}" presName="iconSpace" presStyleCnt="0"/>
      <dgm:spPr/>
    </dgm:pt>
    <dgm:pt modelId="{C129F7B3-CC33-416D-A92A-D4BFE2D9BBE7}" type="pres">
      <dgm:prSet presAssocID="{D023E048-5376-4633-AE9B-1E0BA6D49FA3}" presName="parTx" presStyleLbl="revTx" presStyleIdx="0" presStyleCnt="6">
        <dgm:presLayoutVars>
          <dgm:chMax val="0"/>
          <dgm:chPref val="0"/>
        </dgm:presLayoutVars>
      </dgm:prSet>
      <dgm:spPr/>
    </dgm:pt>
    <dgm:pt modelId="{A9F93889-9B87-4D6A-8008-989102370CF4}" type="pres">
      <dgm:prSet presAssocID="{D023E048-5376-4633-AE9B-1E0BA6D49FA3}" presName="txSpace" presStyleCnt="0"/>
      <dgm:spPr/>
    </dgm:pt>
    <dgm:pt modelId="{C87E45F1-A71A-4F9A-ACD0-D8371829C2E9}" type="pres">
      <dgm:prSet presAssocID="{D023E048-5376-4633-AE9B-1E0BA6D49FA3}" presName="desTx" presStyleLbl="revTx" presStyleIdx="1" presStyleCnt="6">
        <dgm:presLayoutVars/>
      </dgm:prSet>
      <dgm:spPr/>
    </dgm:pt>
    <dgm:pt modelId="{FF84DD39-4B80-4FBF-BD2E-350200F8AEE5}" type="pres">
      <dgm:prSet presAssocID="{0F00EB51-0DAF-40BD-B227-F898A109CEA5}" presName="sibTrans" presStyleCnt="0"/>
      <dgm:spPr/>
    </dgm:pt>
    <dgm:pt modelId="{BA1A9BED-1FB2-46C5-B0EA-5D7DC0B2546B}" type="pres">
      <dgm:prSet presAssocID="{78F35DEA-7D4D-4A24-A757-5839E849BA1D}" presName="compNode" presStyleCnt="0"/>
      <dgm:spPr/>
    </dgm:pt>
    <dgm:pt modelId="{DD2A16C5-4BAA-495B-9DB2-B1F0047A3930}" type="pres">
      <dgm:prSet presAssocID="{78F35DEA-7D4D-4A24-A757-5839E849BA1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F8A6DB7D-648A-43DC-BC54-D2B49B038F12}" type="pres">
      <dgm:prSet presAssocID="{78F35DEA-7D4D-4A24-A757-5839E849BA1D}" presName="iconSpace" presStyleCnt="0"/>
      <dgm:spPr/>
    </dgm:pt>
    <dgm:pt modelId="{7433416C-0E92-4160-828F-964059841E2B}" type="pres">
      <dgm:prSet presAssocID="{78F35DEA-7D4D-4A24-A757-5839E849BA1D}" presName="parTx" presStyleLbl="revTx" presStyleIdx="2" presStyleCnt="6">
        <dgm:presLayoutVars>
          <dgm:chMax val="0"/>
          <dgm:chPref val="0"/>
        </dgm:presLayoutVars>
      </dgm:prSet>
      <dgm:spPr/>
    </dgm:pt>
    <dgm:pt modelId="{2E711BA8-29FA-466B-9FB0-675ACD5154C7}" type="pres">
      <dgm:prSet presAssocID="{78F35DEA-7D4D-4A24-A757-5839E849BA1D}" presName="txSpace" presStyleCnt="0"/>
      <dgm:spPr/>
    </dgm:pt>
    <dgm:pt modelId="{7202913C-0116-4D41-87DC-19E95DB158DD}" type="pres">
      <dgm:prSet presAssocID="{78F35DEA-7D4D-4A24-A757-5839E849BA1D}" presName="desTx" presStyleLbl="revTx" presStyleIdx="3" presStyleCnt="6" custLinFactNeighborX="5" custLinFactNeighborY="-5255">
        <dgm:presLayoutVars/>
      </dgm:prSet>
      <dgm:spPr/>
    </dgm:pt>
    <dgm:pt modelId="{1099652D-54B0-40DC-94E9-23BD840D997F}" type="pres">
      <dgm:prSet presAssocID="{BF17A883-1914-4D49-964A-5D26CA3E714F}" presName="sibTrans" presStyleCnt="0"/>
      <dgm:spPr/>
    </dgm:pt>
    <dgm:pt modelId="{79761AD6-FF55-4BB1-86F6-C2ADB96E4C10}" type="pres">
      <dgm:prSet presAssocID="{2CEF1F57-3FD1-4E33-8203-EC92D0BD9645}" presName="compNode" presStyleCnt="0"/>
      <dgm:spPr/>
    </dgm:pt>
    <dgm:pt modelId="{C2DCEC95-945C-47E0-8C92-0707E44EB2FC}" type="pres">
      <dgm:prSet presAssocID="{2CEF1F57-3FD1-4E33-8203-EC92D0BD964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BE60FEE-A8A4-4FA3-BC04-6314F8F1CCC7}" type="pres">
      <dgm:prSet presAssocID="{2CEF1F57-3FD1-4E33-8203-EC92D0BD9645}" presName="iconSpace" presStyleCnt="0"/>
      <dgm:spPr/>
    </dgm:pt>
    <dgm:pt modelId="{DCD73EDB-CDD3-46A5-AEAA-BEDF2F5584FF}" type="pres">
      <dgm:prSet presAssocID="{2CEF1F57-3FD1-4E33-8203-EC92D0BD9645}" presName="parTx" presStyleLbl="revTx" presStyleIdx="4" presStyleCnt="6">
        <dgm:presLayoutVars>
          <dgm:chMax val="0"/>
          <dgm:chPref val="0"/>
        </dgm:presLayoutVars>
      </dgm:prSet>
      <dgm:spPr/>
    </dgm:pt>
    <dgm:pt modelId="{E109C55B-CF8A-49DD-AE85-31764E0ED46E}" type="pres">
      <dgm:prSet presAssocID="{2CEF1F57-3FD1-4E33-8203-EC92D0BD9645}" presName="txSpace" presStyleCnt="0"/>
      <dgm:spPr/>
    </dgm:pt>
    <dgm:pt modelId="{20E8B119-BA2D-4D93-8C85-BAD2B26DDD77}" type="pres">
      <dgm:prSet presAssocID="{2CEF1F57-3FD1-4E33-8203-EC92D0BD9645}" presName="desTx" presStyleLbl="revTx" presStyleIdx="5" presStyleCnt="6">
        <dgm:presLayoutVars/>
      </dgm:prSet>
      <dgm:spPr/>
    </dgm:pt>
  </dgm:ptLst>
  <dgm:cxnLst>
    <dgm:cxn modelId="{14472807-E599-499A-A3D0-EBAFD596376F}" srcId="{78F35DEA-7D4D-4A24-A757-5839E849BA1D}" destId="{7AFCE73F-8333-4726-971F-408342101C60}" srcOrd="0" destOrd="0" parTransId="{54ADCE2C-394D-480E-9737-DC7FDBD0C35F}" sibTransId="{50D50617-7F2B-4EE9-A968-BD46DD540A4E}"/>
    <dgm:cxn modelId="{70F4C60D-319B-435E-BF68-753240F66D3A}" srcId="{D023E048-5376-4633-AE9B-1E0BA6D49FA3}" destId="{1BA2A77F-31CE-410C-A245-8287F1E0113C}" srcOrd="0" destOrd="0" parTransId="{18376380-2194-444A-910B-CEB5FDF04A6B}" sibTransId="{94BAFBE2-47D9-4B0C-A71E-22E15A0BDEB4}"/>
    <dgm:cxn modelId="{26478947-9D29-43DD-BF30-3FE2F40DE554}" srcId="{2CEF1F57-3FD1-4E33-8203-EC92D0BD9645}" destId="{2A73F037-450A-41FE-9472-0C35863C79E6}" srcOrd="0" destOrd="0" parTransId="{89FB89A8-9BE5-483C-8E43-C1E7C52C87E7}" sibTransId="{44F43FCB-A8DC-4072-AA36-59056982149D}"/>
    <dgm:cxn modelId="{034F4260-41FB-4563-AC8E-15B2BD1FCC9F}" type="presOf" srcId="{2A73F037-450A-41FE-9472-0C35863C79E6}" destId="{20E8B119-BA2D-4D93-8C85-BAD2B26DDD77}" srcOrd="0" destOrd="0" presId="urn:microsoft.com/office/officeart/2018/2/layout/IconLabelDescriptionList"/>
    <dgm:cxn modelId="{68C53F77-6165-4A98-9729-E2CE1EF90638}" type="presOf" srcId="{8F2851A1-90AF-4C7E-9FD5-B7822D9BA75C}" destId="{3ECA2783-D79C-4474-AD8F-96575CEA162B}" srcOrd="0" destOrd="0" presId="urn:microsoft.com/office/officeart/2018/2/layout/IconLabelDescriptionList"/>
    <dgm:cxn modelId="{8FFFB799-AECA-47C0-AC2B-5CAB831385F7}" srcId="{8F2851A1-90AF-4C7E-9FD5-B7822D9BA75C}" destId="{78F35DEA-7D4D-4A24-A757-5839E849BA1D}" srcOrd="1" destOrd="0" parTransId="{917754A2-A124-4A59-8EA7-DA4D31FF394D}" sibTransId="{BF17A883-1914-4D49-964A-5D26CA3E714F}"/>
    <dgm:cxn modelId="{D1A58BA0-7500-4F62-BB33-CB801212D0B5}" type="presOf" srcId="{1BA2A77F-31CE-410C-A245-8287F1E0113C}" destId="{C87E45F1-A71A-4F9A-ACD0-D8371829C2E9}" srcOrd="0" destOrd="0" presId="urn:microsoft.com/office/officeart/2018/2/layout/IconLabelDescriptionList"/>
    <dgm:cxn modelId="{CE1460A8-CB64-47D4-A87B-47E69193926A}" type="presOf" srcId="{D023E048-5376-4633-AE9B-1E0BA6D49FA3}" destId="{C129F7B3-CC33-416D-A92A-D4BFE2D9BBE7}" srcOrd="0" destOrd="0" presId="urn:microsoft.com/office/officeart/2018/2/layout/IconLabelDescriptionList"/>
    <dgm:cxn modelId="{C5A50BAA-4F94-4443-8597-D593FBE3D3CB}" type="presOf" srcId="{78F35DEA-7D4D-4A24-A757-5839E849BA1D}" destId="{7433416C-0E92-4160-828F-964059841E2B}" srcOrd="0" destOrd="0" presId="urn:microsoft.com/office/officeart/2018/2/layout/IconLabelDescriptionList"/>
    <dgm:cxn modelId="{E45A2ABC-7AC6-47C0-A549-0774EBB2E482}" type="presOf" srcId="{7AFCE73F-8333-4726-971F-408342101C60}" destId="{7202913C-0116-4D41-87DC-19E95DB158DD}" srcOrd="0" destOrd="0" presId="urn:microsoft.com/office/officeart/2018/2/layout/IconLabelDescriptionList"/>
    <dgm:cxn modelId="{3A1361F5-2CE3-4D9A-83D4-EB21F6B67E62}" srcId="{8F2851A1-90AF-4C7E-9FD5-B7822D9BA75C}" destId="{D023E048-5376-4633-AE9B-1E0BA6D49FA3}" srcOrd="0" destOrd="0" parTransId="{ECCB2C30-C88F-42F4-9E6B-FAEAC72CB0AC}" sibTransId="{0F00EB51-0DAF-40BD-B227-F898A109CEA5}"/>
    <dgm:cxn modelId="{957EB8F6-4256-4218-B0F7-DF521D600EF8}" srcId="{8F2851A1-90AF-4C7E-9FD5-B7822D9BA75C}" destId="{2CEF1F57-3FD1-4E33-8203-EC92D0BD9645}" srcOrd="2" destOrd="0" parTransId="{F6974DE2-DB76-47E3-A02F-5BE1CC29B55F}" sibTransId="{3E06C7C8-1B12-42D6-A4F0-DDBAA2D48C67}"/>
    <dgm:cxn modelId="{B7A20AF8-3EB3-42DD-840A-DA00FC580954}" type="presOf" srcId="{2CEF1F57-3FD1-4E33-8203-EC92D0BD9645}" destId="{DCD73EDB-CDD3-46A5-AEAA-BEDF2F5584FF}" srcOrd="0" destOrd="0" presId="urn:microsoft.com/office/officeart/2018/2/layout/IconLabelDescriptionList"/>
    <dgm:cxn modelId="{4387AF27-F0D4-4D9E-9B0A-958591EE1CBF}" type="presParOf" srcId="{3ECA2783-D79C-4474-AD8F-96575CEA162B}" destId="{D6A2F62F-8CE3-4492-8EDC-67557A347C36}" srcOrd="0" destOrd="0" presId="urn:microsoft.com/office/officeart/2018/2/layout/IconLabelDescriptionList"/>
    <dgm:cxn modelId="{9067D5AA-D77C-47DB-97AD-819C7AD03033}" type="presParOf" srcId="{D6A2F62F-8CE3-4492-8EDC-67557A347C36}" destId="{AC8694FA-091A-4946-A324-544312A7BD73}" srcOrd="0" destOrd="0" presId="urn:microsoft.com/office/officeart/2018/2/layout/IconLabelDescriptionList"/>
    <dgm:cxn modelId="{EEBF800F-2300-43A8-B471-81D89B9608D0}" type="presParOf" srcId="{D6A2F62F-8CE3-4492-8EDC-67557A347C36}" destId="{8EFED35B-19AE-4719-ACA8-03D898262FF4}" srcOrd="1" destOrd="0" presId="urn:microsoft.com/office/officeart/2018/2/layout/IconLabelDescriptionList"/>
    <dgm:cxn modelId="{6D31C34A-F2DC-472A-BE55-B779BF4EE827}" type="presParOf" srcId="{D6A2F62F-8CE3-4492-8EDC-67557A347C36}" destId="{C129F7B3-CC33-416D-A92A-D4BFE2D9BBE7}" srcOrd="2" destOrd="0" presId="urn:microsoft.com/office/officeart/2018/2/layout/IconLabelDescriptionList"/>
    <dgm:cxn modelId="{66E6D2BC-5AC0-4144-A96F-0C120E0B6912}" type="presParOf" srcId="{D6A2F62F-8CE3-4492-8EDC-67557A347C36}" destId="{A9F93889-9B87-4D6A-8008-989102370CF4}" srcOrd="3" destOrd="0" presId="urn:microsoft.com/office/officeart/2018/2/layout/IconLabelDescriptionList"/>
    <dgm:cxn modelId="{A44DD702-C55F-4DE0-B3FD-A35C17091E95}" type="presParOf" srcId="{D6A2F62F-8CE3-4492-8EDC-67557A347C36}" destId="{C87E45F1-A71A-4F9A-ACD0-D8371829C2E9}" srcOrd="4" destOrd="0" presId="urn:microsoft.com/office/officeart/2018/2/layout/IconLabelDescriptionList"/>
    <dgm:cxn modelId="{D369FB38-EB01-422F-A598-9D266580507C}" type="presParOf" srcId="{3ECA2783-D79C-4474-AD8F-96575CEA162B}" destId="{FF84DD39-4B80-4FBF-BD2E-350200F8AEE5}" srcOrd="1" destOrd="0" presId="urn:microsoft.com/office/officeart/2018/2/layout/IconLabelDescriptionList"/>
    <dgm:cxn modelId="{F70F6C05-E0E8-4F12-A275-D90349FE99F1}" type="presParOf" srcId="{3ECA2783-D79C-4474-AD8F-96575CEA162B}" destId="{BA1A9BED-1FB2-46C5-B0EA-5D7DC0B2546B}" srcOrd="2" destOrd="0" presId="urn:microsoft.com/office/officeart/2018/2/layout/IconLabelDescriptionList"/>
    <dgm:cxn modelId="{77E6A8D2-B212-4865-AF79-1648FFB421D0}" type="presParOf" srcId="{BA1A9BED-1FB2-46C5-B0EA-5D7DC0B2546B}" destId="{DD2A16C5-4BAA-495B-9DB2-B1F0047A3930}" srcOrd="0" destOrd="0" presId="urn:microsoft.com/office/officeart/2018/2/layout/IconLabelDescriptionList"/>
    <dgm:cxn modelId="{E5A54B19-8AA9-4E47-BC3C-97305F822B7F}" type="presParOf" srcId="{BA1A9BED-1FB2-46C5-B0EA-5D7DC0B2546B}" destId="{F8A6DB7D-648A-43DC-BC54-D2B49B038F12}" srcOrd="1" destOrd="0" presId="urn:microsoft.com/office/officeart/2018/2/layout/IconLabelDescriptionList"/>
    <dgm:cxn modelId="{F7C29316-0D77-496F-B033-79651A047F25}" type="presParOf" srcId="{BA1A9BED-1FB2-46C5-B0EA-5D7DC0B2546B}" destId="{7433416C-0E92-4160-828F-964059841E2B}" srcOrd="2" destOrd="0" presId="urn:microsoft.com/office/officeart/2018/2/layout/IconLabelDescriptionList"/>
    <dgm:cxn modelId="{20DFA954-B04E-4CF1-92C9-4D49E9E5CAFD}" type="presParOf" srcId="{BA1A9BED-1FB2-46C5-B0EA-5D7DC0B2546B}" destId="{2E711BA8-29FA-466B-9FB0-675ACD5154C7}" srcOrd="3" destOrd="0" presId="urn:microsoft.com/office/officeart/2018/2/layout/IconLabelDescriptionList"/>
    <dgm:cxn modelId="{7148C9D4-18E9-4402-BD36-B2CE9FA0BB6F}" type="presParOf" srcId="{BA1A9BED-1FB2-46C5-B0EA-5D7DC0B2546B}" destId="{7202913C-0116-4D41-87DC-19E95DB158DD}" srcOrd="4" destOrd="0" presId="urn:microsoft.com/office/officeart/2018/2/layout/IconLabelDescriptionList"/>
    <dgm:cxn modelId="{6FFC2839-A515-43A1-8257-2B357E2F01EE}" type="presParOf" srcId="{3ECA2783-D79C-4474-AD8F-96575CEA162B}" destId="{1099652D-54B0-40DC-94E9-23BD840D997F}" srcOrd="3" destOrd="0" presId="urn:microsoft.com/office/officeart/2018/2/layout/IconLabelDescriptionList"/>
    <dgm:cxn modelId="{30A33DE9-F16D-4B9D-997E-858AE47A9EFB}" type="presParOf" srcId="{3ECA2783-D79C-4474-AD8F-96575CEA162B}" destId="{79761AD6-FF55-4BB1-86F6-C2ADB96E4C10}" srcOrd="4" destOrd="0" presId="urn:microsoft.com/office/officeart/2018/2/layout/IconLabelDescriptionList"/>
    <dgm:cxn modelId="{8775AB78-A168-4ED8-A3C0-B85C1416B83C}" type="presParOf" srcId="{79761AD6-FF55-4BB1-86F6-C2ADB96E4C10}" destId="{C2DCEC95-945C-47E0-8C92-0707E44EB2FC}" srcOrd="0" destOrd="0" presId="urn:microsoft.com/office/officeart/2018/2/layout/IconLabelDescriptionList"/>
    <dgm:cxn modelId="{370B7C4D-3BA9-4123-B540-C3C3F5EE6A6F}" type="presParOf" srcId="{79761AD6-FF55-4BB1-86F6-C2ADB96E4C10}" destId="{EBE60FEE-A8A4-4FA3-BC04-6314F8F1CCC7}" srcOrd="1" destOrd="0" presId="urn:microsoft.com/office/officeart/2018/2/layout/IconLabelDescriptionList"/>
    <dgm:cxn modelId="{F95B403A-3EA4-49C1-9847-84DDE65C9625}" type="presParOf" srcId="{79761AD6-FF55-4BB1-86F6-C2ADB96E4C10}" destId="{DCD73EDB-CDD3-46A5-AEAA-BEDF2F5584FF}" srcOrd="2" destOrd="0" presId="urn:microsoft.com/office/officeart/2018/2/layout/IconLabelDescriptionList"/>
    <dgm:cxn modelId="{F329D91C-C2D7-40D9-B4D0-A657B80F1C3F}" type="presParOf" srcId="{79761AD6-FF55-4BB1-86F6-C2ADB96E4C10}" destId="{E109C55B-CF8A-49DD-AE85-31764E0ED46E}" srcOrd="3" destOrd="0" presId="urn:microsoft.com/office/officeart/2018/2/layout/IconLabelDescriptionList"/>
    <dgm:cxn modelId="{3B660A78-4838-42D1-93C2-B7ABACE2A110}" type="presParOf" srcId="{79761AD6-FF55-4BB1-86F6-C2ADB96E4C10}" destId="{20E8B119-BA2D-4D93-8C85-BAD2B26DDD7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A8F93C-0F68-4A77-B2CE-19280994D57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BB1D22E-EC53-47BD-9395-828DC5CBCFF3}">
      <dgm:prSet/>
      <dgm:spPr/>
      <dgm:t>
        <a:bodyPr/>
        <a:lstStyle/>
        <a:p>
          <a:pPr>
            <a:defRPr b="1"/>
          </a:pPr>
          <a:r>
            <a:rPr lang="pl-PL" b="1"/>
            <a:t>Rodzaj dachu:</a:t>
          </a:r>
          <a:endParaRPr lang="en-US"/>
        </a:p>
      </dgm:t>
    </dgm:pt>
    <dgm:pt modelId="{D602856E-EC64-4180-B542-0D6E516BD1E9}" type="parTrans" cxnId="{F885086E-C9CB-44D0-9B9B-05ECE7ADE203}">
      <dgm:prSet/>
      <dgm:spPr/>
      <dgm:t>
        <a:bodyPr/>
        <a:lstStyle/>
        <a:p>
          <a:endParaRPr lang="en-US"/>
        </a:p>
      </dgm:t>
    </dgm:pt>
    <dgm:pt modelId="{3757F58E-C365-424D-A8CA-EE56FC763807}" type="sibTrans" cxnId="{F885086E-C9CB-44D0-9B9B-05ECE7ADE203}">
      <dgm:prSet/>
      <dgm:spPr/>
      <dgm:t>
        <a:bodyPr/>
        <a:lstStyle/>
        <a:p>
          <a:endParaRPr lang="en-US"/>
        </a:p>
      </dgm:t>
    </dgm:pt>
    <dgm:pt modelId="{BD3F1DFD-8085-4DB3-A146-261E7D7D1126}">
      <dgm:prSet custT="1"/>
      <dgm:spPr/>
      <dgm:t>
        <a:bodyPr/>
        <a:lstStyle/>
        <a:p>
          <a:r>
            <a:rPr lang="pl-PL" sz="1800" dirty="0"/>
            <a:t>Jeśli masz dach skośny lub płaski, to panele można łatwo zamontować. Dla dachów płaskich można zastosować specjalne konstrukcje do ustawienia paneli pod odpowiednim kątem.</a:t>
          </a:r>
          <a:endParaRPr lang="en-US" sz="1800" dirty="0"/>
        </a:p>
      </dgm:t>
    </dgm:pt>
    <dgm:pt modelId="{EEA86E52-FD0D-4FD8-9894-155BB1DBC947}" type="parTrans" cxnId="{9725FD3B-8650-4D9C-B492-445F02FD01F2}">
      <dgm:prSet/>
      <dgm:spPr/>
      <dgm:t>
        <a:bodyPr/>
        <a:lstStyle/>
        <a:p>
          <a:endParaRPr lang="en-US"/>
        </a:p>
      </dgm:t>
    </dgm:pt>
    <dgm:pt modelId="{9EA9C956-B84A-41EE-8F8A-35D28BF9E5A7}" type="sibTrans" cxnId="{9725FD3B-8650-4D9C-B492-445F02FD01F2}">
      <dgm:prSet/>
      <dgm:spPr/>
      <dgm:t>
        <a:bodyPr/>
        <a:lstStyle/>
        <a:p>
          <a:endParaRPr lang="en-US"/>
        </a:p>
      </dgm:t>
    </dgm:pt>
    <dgm:pt modelId="{079F14FF-05C8-4ED4-AC98-30CBBD2874CF}">
      <dgm:prSet/>
      <dgm:spPr/>
      <dgm:t>
        <a:bodyPr/>
        <a:lstStyle/>
        <a:p>
          <a:pPr>
            <a:defRPr b="1"/>
          </a:pPr>
          <a:r>
            <a:rPr lang="pl-PL" b="1"/>
            <a:t>Wielkość systemu:</a:t>
          </a:r>
          <a:endParaRPr lang="en-US"/>
        </a:p>
      </dgm:t>
    </dgm:pt>
    <dgm:pt modelId="{4753B6BE-972F-4535-A1D8-1CB350384AB7}" type="parTrans" cxnId="{4484F45E-BC49-40B3-8FC5-1B1300827FD3}">
      <dgm:prSet/>
      <dgm:spPr/>
      <dgm:t>
        <a:bodyPr/>
        <a:lstStyle/>
        <a:p>
          <a:endParaRPr lang="en-US"/>
        </a:p>
      </dgm:t>
    </dgm:pt>
    <dgm:pt modelId="{9AD49912-337A-4257-9B90-F6AB6F0784D6}" type="sibTrans" cxnId="{4484F45E-BC49-40B3-8FC5-1B1300827FD3}">
      <dgm:prSet/>
      <dgm:spPr/>
      <dgm:t>
        <a:bodyPr/>
        <a:lstStyle/>
        <a:p>
          <a:endParaRPr lang="en-US"/>
        </a:p>
      </dgm:t>
    </dgm:pt>
    <dgm:pt modelId="{A32B16D3-9097-404B-8135-C07E937A451D}">
      <dgm:prSet custT="1"/>
      <dgm:spPr/>
      <dgm:t>
        <a:bodyPr/>
        <a:lstStyle/>
        <a:p>
          <a:r>
            <a:rPr lang="pl-PL" sz="1800" dirty="0"/>
            <a:t>Zależy od zapotrzebowania na energię. Można obliczyć, ile energii zużywasz miesięcznie i dobrać odpowiednią liczbę paneli.</a:t>
          </a:r>
          <a:endParaRPr lang="en-US" sz="1800" dirty="0"/>
        </a:p>
      </dgm:t>
    </dgm:pt>
    <dgm:pt modelId="{6C0FC741-F207-4EEB-8979-553840A5FA2C}" type="parTrans" cxnId="{CD2A52D3-800A-4A64-B381-55BA268E4707}">
      <dgm:prSet/>
      <dgm:spPr/>
      <dgm:t>
        <a:bodyPr/>
        <a:lstStyle/>
        <a:p>
          <a:endParaRPr lang="en-US"/>
        </a:p>
      </dgm:t>
    </dgm:pt>
    <dgm:pt modelId="{C1E36006-0068-41A4-A085-41A3C4482904}" type="sibTrans" cxnId="{CD2A52D3-800A-4A64-B381-55BA268E4707}">
      <dgm:prSet/>
      <dgm:spPr/>
      <dgm:t>
        <a:bodyPr/>
        <a:lstStyle/>
        <a:p>
          <a:endParaRPr lang="en-US"/>
        </a:p>
      </dgm:t>
    </dgm:pt>
    <dgm:pt modelId="{48179AD3-7EED-4C02-87A9-D33134EDDC2E}">
      <dgm:prSet/>
      <dgm:spPr/>
      <dgm:t>
        <a:bodyPr/>
        <a:lstStyle/>
        <a:p>
          <a:pPr>
            <a:defRPr b="1"/>
          </a:pPr>
          <a:r>
            <a:rPr lang="pl-PL" b="1"/>
            <a:t>Konsultacje z ekspertem:</a:t>
          </a:r>
          <a:endParaRPr lang="en-US"/>
        </a:p>
      </dgm:t>
    </dgm:pt>
    <dgm:pt modelId="{5AD5CDA4-CC26-4C6C-B259-432F616E2FD6}" type="parTrans" cxnId="{92EE36CE-DE08-411A-9BDE-FDEA917B3D43}">
      <dgm:prSet/>
      <dgm:spPr/>
      <dgm:t>
        <a:bodyPr/>
        <a:lstStyle/>
        <a:p>
          <a:endParaRPr lang="en-US"/>
        </a:p>
      </dgm:t>
    </dgm:pt>
    <dgm:pt modelId="{427F74B4-5F3E-4814-85FD-00271B6C1E94}" type="sibTrans" cxnId="{92EE36CE-DE08-411A-9BDE-FDEA917B3D43}">
      <dgm:prSet/>
      <dgm:spPr/>
      <dgm:t>
        <a:bodyPr/>
        <a:lstStyle/>
        <a:p>
          <a:endParaRPr lang="en-US"/>
        </a:p>
      </dgm:t>
    </dgm:pt>
    <dgm:pt modelId="{D0DDC9CF-BBF2-4E15-9882-7DFAC5D54BC6}">
      <dgm:prSet custT="1"/>
      <dgm:spPr/>
      <dgm:t>
        <a:bodyPr/>
        <a:lstStyle/>
        <a:p>
          <a:r>
            <a:rPr lang="pl-PL" sz="1800" dirty="0"/>
            <a:t>Warto skorzystać z usług profesjonalistów, którzy wykonają audyt energetyczny i dobiorą odpowiednią instalację</a:t>
          </a:r>
          <a:endParaRPr lang="en-US" sz="1800" dirty="0"/>
        </a:p>
      </dgm:t>
    </dgm:pt>
    <dgm:pt modelId="{B702287B-4086-4EAB-9B44-225744A03211}" type="parTrans" cxnId="{6FE9C994-2F27-48EF-B53B-5FA9F718E757}">
      <dgm:prSet/>
      <dgm:spPr/>
      <dgm:t>
        <a:bodyPr/>
        <a:lstStyle/>
        <a:p>
          <a:endParaRPr lang="en-US"/>
        </a:p>
      </dgm:t>
    </dgm:pt>
    <dgm:pt modelId="{0872E501-4C49-4AFB-BFBA-A30692784D13}" type="sibTrans" cxnId="{6FE9C994-2F27-48EF-B53B-5FA9F718E757}">
      <dgm:prSet/>
      <dgm:spPr/>
      <dgm:t>
        <a:bodyPr/>
        <a:lstStyle/>
        <a:p>
          <a:endParaRPr lang="en-US"/>
        </a:p>
      </dgm:t>
    </dgm:pt>
    <dgm:pt modelId="{6323FC60-7ACB-4496-88EA-7B3E0A31DC75}" type="pres">
      <dgm:prSet presAssocID="{AFA8F93C-0F68-4A77-B2CE-19280994D577}" presName="root" presStyleCnt="0">
        <dgm:presLayoutVars>
          <dgm:dir/>
          <dgm:resizeHandles val="exact"/>
        </dgm:presLayoutVars>
      </dgm:prSet>
      <dgm:spPr/>
    </dgm:pt>
    <dgm:pt modelId="{96F690E4-64BF-47D1-B7B0-DB57FCE864BA}" type="pres">
      <dgm:prSet presAssocID="{6BB1D22E-EC53-47BD-9395-828DC5CBCFF3}" presName="compNode" presStyleCnt="0"/>
      <dgm:spPr/>
    </dgm:pt>
    <dgm:pt modelId="{48037829-9B8F-4ED8-870B-7F8A4D758304}" type="pres">
      <dgm:prSet presAssocID="{6BB1D22E-EC53-47BD-9395-828DC5CBCFF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asto"/>
        </a:ext>
      </dgm:extLst>
    </dgm:pt>
    <dgm:pt modelId="{6825E904-568E-482B-8D14-888230007F23}" type="pres">
      <dgm:prSet presAssocID="{6BB1D22E-EC53-47BD-9395-828DC5CBCFF3}" presName="iconSpace" presStyleCnt="0"/>
      <dgm:spPr/>
    </dgm:pt>
    <dgm:pt modelId="{147133E0-DF30-4CF6-B328-25FEAC256195}" type="pres">
      <dgm:prSet presAssocID="{6BB1D22E-EC53-47BD-9395-828DC5CBCFF3}" presName="parTx" presStyleLbl="revTx" presStyleIdx="0" presStyleCnt="6">
        <dgm:presLayoutVars>
          <dgm:chMax val="0"/>
          <dgm:chPref val="0"/>
        </dgm:presLayoutVars>
      </dgm:prSet>
      <dgm:spPr/>
    </dgm:pt>
    <dgm:pt modelId="{31BF0C11-1424-45FA-98FD-1A49C2D1BFE1}" type="pres">
      <dgm:prSet presAssocID="{6BB1D22E-EC53-47BD-9395-828DC5CBCFF3}" presName="txSpace" presStyleCnt="0"/>
      <dgm:spPr/>
    </dgm:pt>
    <dgm:pt modelId="{9CD5FE7B-DA21-4557-B6F9-D3B32AF94DF3}" type="pres">
      <dgm:prSet presAssocID="{6BB1D22E-EC53-47BD-9395-828DC5CBCFF3}" presName="desTx" presStyleLbl="revTx" presStyleIdx="1" presStyleCnt="6">
        <dgm:presLayoutVars/>
      </dgm:prSet>
      <dgm:spPr/>
    </dgm:pt>
    <dgm:pt modelId="{8B01BB41-F3D5-47E4-A151-5F755F8C0918}" type="pres">
      <dgm:prSet presAssocID="{3757F58E-C365-424D-A8CA-EE56FC763807}" presName="sibTrans" presStyleCnt="0"/>
      <dgm:spPr/>
    </dgm:pt>
    <dgm:pt modelId="{2958E508-03FE-4BD7-9BCB-B5BF0AD675CD}" type="pres">
      <dgm:prSet presAssocID="{079F14FF-05C8-4ED4-AC98-30CBBD2874CF}" presName="compNode" presStyleCnt="0"/>
      <dgm:spPr/>
    </dgm:pt>
    <dgm:pt modelId="{E2D41E7B-671F-4AB1-B1EE-A757BF28D43F}" type="pres">
      <dgm:prSet presAssocID="{079F14FF-05C8-4ED4-AC98-30CBBD2874C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484E7EFB-75D6-4825-9D30-264225D01456}" type="pres">
      <dgm:prSet presAssocID="{079F14FF-05C8-4ED4-AC98-30CBBD2874CF}" presName="iconSpace" presStyleCnt="0"/>
      <dgm:spPr/>
    </dgm:pt>
    <dgm:pt modelId="{1ED2F24A-809C-45FB-A44B-89C9D56DA4A8}" type="pres">
      <dgm:prSet presAssocID="{079F14FF-05C8-4ED4-AC98-30CBBD2874CF}" presName="parTx" presStyleLbl="revTx" presStyleIdx="2" presStyleCnt="6">
        <dgm:presLayoutVars>
          <dgm:chMax val="0"/>
          <dgm:chPref val="0"/>
        </dgm:presLayoutVars>
      </dgm:prSet>
      <dgm:spPr/>
    </dgm:pt>
    <dgm:pt modelId="{6B5B48F4-E668-462D-93AB-DB0DBFD7DD97}" type="pres">
      <dgm:prSet presAssocID="{079F14FF-05C8-4ED4-AC98-30CBBD2874CF}" presName="txSpace" presStyleCnt="0"/>
      <dgm:spPr/>
    </dgm:pt>
    <dgm:pt modelId="{5F091933-17BD-4119-B761-6B8606866A63}" type="pres">
      <dgm:prSet presAssocID="{079F14FF-05C8-4ED4-AC98-30CBBD2874CF}" presName="desTx" presStyleLbl="revTx" presStyleIdx="3" presStyleCnt="6">
        <dgm:presLayoutVars/>
      </dgm:prSet>
      <dgm:spPr/>
    </dgm:pt>
    <dgm:pt modelId="{92B0EE00-EFF1-4A96-9E1C-363C21C686EC}" type="pres">
      <dgm:prSet presAssocID="{9AD49912-337A-4257-9B90-F6AB6F0784D6}" presName="sibTrans" presStyleCnt="0"/>
      <dgm:spPr/>
    </dgm:pt>
    <dgm:pt modelId="{63551AC4-C2C9-408C-8CA9-07E72B100095}" type="pres">
      <dgm:prSet presAssocID="{48179AD3-7EED-4C02-87A9-D33134EDDC2E}" presName="compNode" presStyleCnt="0"/>
      <dgm:spPr/>
    </dgm:pt>
    <dgm:pt modelId="{8F9FA011-9435-451A-BD6E-2402252BA85C}" type="pres">
      <dgm:prSet presAssocID="{48179AD3-7EED-4C02-87A9-D33134EDDC2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A4FFBAE-8282-453A-BC84-7511834EFBEF}" type="pres">
      <dgm:prSet presAssocID="{48179AD3-7EED-4C02-87A9-D33134EDDC2E}" presName="iconSpace" presStyleCnt="0"/>
      <dgm:spPr/>
    </dgm:pt>
    <dgm:pt modelId="{25FE5F4B-14E3-4482-BF63-812457E8BE69}" type="pres">
      <dgm:prSet presAssocID="{48179AD3-7EED-4C02-87A9-D33134EDDC2E}" presName="parTx" presStyleLbl="revTx" presStyleIdx="4" presStyleCnt="6">
        <dgm:presLayoutVars>
          <dgm:chMax val="0"/>
          <dgm:chPref val="0"/>
        </dgm:presLayoutVars>
      </dgm:prSet>
      <dgm:spPr/>
    </dgm:pt>
    <dgm:pt modelId="{F6721907-A092-4A4A-BD3D-5074908D5B00}" type="pres">
      <dgm:prSet presAssocID="{48179AD3-7EED-4C02-87A9-D33134EDDC2E}" presName="txSpace" presStyleCnt="0"/>
      <dgm:spPr/>
    </dgm:pt>
    <dgm:pt modelId="{02E08B42-2C9B-46BC-A62D-F868851BB7B5}" type="pres">
      <dgm:prSet presAssocID="{48179AD3-7EED-4C02-87A9-D33134EDDC2E}" presName="desTx" presStyleLbl="revTx" presStyleIdx="5" presStyleCnt="6">
        <dgm:presLayoutVars/>
      </dgm:prSet>
      <dgm:spPr/>
    </dgm:pt>
  </dgm:ptLst>
  <dgm:cxnLst>
    <dgm:cxn modelId="{DE65A50F-98D6-4545-B1CE-54BC4F66E733}" type="presOf" srcId="{D0DDC9CF-BBF2-4E15-9882-7DFAC5D54BC6}" destId="{02E08B42-2C9B-46BC-A62D-F868851BB7B5}" srcOrd="0" destOrd="0" presId="urn:microsoft.com/office/officeart/2018/2/layout/IconLabelDescriptionList"/>
    <dgm:cxn modelId="{492B361D-9722-46DA-883A-55B566A7F06B}" type="presOf" srcId="{079F14FF-05C8-4ED4-AC98-30CBBD2874CF}" destId="{1ED2F24A-809C-45FB-A44B-89C9D56DA4A8}" srcOrd="0" destOrd="0" presId="urn:microsoft.com/office/officeart/2018/2/layout/IconLabelDescriptionList"/>
    <dgm:cxn modelId="{B6C4B02E-21E1-43DA-BE66-F5AA6F00F7C3}" type="presOf" srcId="{48179AD3-7EED-4C02-87A9-D33134EDDC2E}" destId="{25FE5F4B-14E3-4482-BF63-812457E8BE69}" srcOrd="0" destOrd="0" presId="urn:microsoft.com/office/officeart/2018/2/layout/IconLabelDescriptionList"/>
    <dgm:cxn modelId="{9725FD3B-8650-4D9C-B492-445F02FD01F2}" srcId="{6BB1D22E-EC53-47BD-9395-828DC5CBCFF3}" destId="{BD3F1DFD-8085-4DB3-A146-261E7D7D1126}" srcOrd="0" destOrd="0" parTransId="{EEA86E52-FD0D-4FD8-9894-155BB1DBC947}" sibTransId="{9EA9C956-B84A-41EE-8F8A-35D28BF9E5A7}"/>
    <dgm:cxn modelId="{70801C41-D3F0-4CD7-B03F-129DCECEC3C7}" type="presOf" srcId="{6BB1D22E-EC53-47BD-9395-828DC5CBCFF3}" destId="{147133E0-DF30-4CF6-B328-25FEAC256195}" srcOrd="0" destOrd="0" presId="urn:microsoft.com/office/officeart/2018/2/layout/IconLabelDescriptionList"/>
    <dgm:cxn modelId="{4484F45E-BC49-40B3-8FC5-1B1300827FD3}" srcId="{AFA8F93C-0F68-4A77-B2CE-19280994D577}" destId="{079F14FF-05C8-4ED4-AC98-30CBBD2874CF}" srcOrd="1" destOrd="0" parTransId="{4753B6BE-972F-4535-A1D8-1CB350384AB7}" sibTransId="{9AD49912-337A-4257-9B90-F6AB6F0784D6}"/>
    <dgm:cxn modelId="{6780E266-0B0E-452F-BB0D-67FC730C3FE7}" type="presOf" srcId="{BD3F1DFD-8085-4DB3-A146-261E7D7D1126}" destId="{9CD5FE7B-DA21-4557-B6F9-D3B32AF94DF3}" srcOrd="0" destOrd="0" presId="urn:microsoft.com/office/officeart/2018/2/layout/IconLabelDescriptionList"/>
    <dgm:cxn modelId="{F885086E-C9CB-44D0-9B9B-05ECE7ADE203}" srcId="{AFA8F93C-0F68-4A77-B2CE-19280994D577}" destId="{6BB1D22E-EC53-47BD-9395-828DC5CBCFF3}" srcOrd="0" destOrd="0" parTransId="{D602856E-EC64-4180-B542-0D6E516BD1E9}" sibTransId="{3757F58E-C365-424D-A8CA-EE56FC763807}"/>
    <dgm:cxn modelId="{E84F4288-D044-4751-8863-C15AC64D5D7D}" type="presOf" srcId="{AFA8F93C-0F68-4A77-B2CE-19280994D577}" destId="{6323FC60-7ACB-4496-88EA-7B3E0A31DC75}" srcOrd="0" destOrd="0" presId="urn:microsoft.com/office/officeart/2018/2/layout/IconLabelDescriptionList"/>
    <dgm:cxn modelId="{6FE9C994-2F27-48EF-B53B-5FA9F718E757}" srcId="{48179AD3-7EED-4C02-87A9-D33134EDDC2E}" destId="{D0DDC9CF-BBF2-4E15-9882-7DFAC5D54BC6}" srcOrd="0" destOrd="0" parTransId="{B702287B-4086-4EAB-9B44-225744A03211}" sibTransId="{0872E501-4C49-4AFB-BFBA-A30692784D13}"/>
    <dgm:cxn modelId="{A75888BB-88C6-4A28-94EC-E8CCE670AE78}" type="presOf" srcId="{A32B16D3-9097-404B-8135-C07E937A451D}" destId="{5F091933-17BD-4119-B761-6B8606866A63}" srcOrd="0" destOrd="0" presId="urn:microsoft.com/office/officeart/2018/2/layout/IconLabelDescriptionList"/>
    <dgm:cxn modelId="{92EE36CE-DE08-411A-9BDE-FDEA917B3D43}" srcId="{AFA8F93C-0F68-4A77-B2CE-19280994D577}" destId="{48179AD3-7EED-4C02-87A9-D33134EDDC2E}" srcOrd="2" destOrd="0" parTransId="{5AD5CDA4-CC26-4C6C-B259-432F616E2FD6}" sibTransId="{427F74B4-5F3E-4814-85FD-00271B6C1E94}"/>
    <dgm:cxn modelId="{CD2A52D3-800A-4A64-B381-55BA268E4707}" srcId="{079F14FF-05C8-4ED4-AC98-30CBBD2874CF}" destId="{A32B16D3-9097-404B-8135-C07E937A451D}" srcOrd="0" destOrd="0" parTransId="{6C0FC741-F207-4EEB-8979-553840A5FA2C}" sibTransId="{C1E36006-0068-41A4-A085-41A3C4482904}"/>
    <dgm:cxn modelId="{CFF637B3-2160-4BA6-82A6-F88FC6257D58}" type="presParOf" srcId="{6323FC60-7ACB-4496-88EA-7B3E0A31DC75}" destId="{96F690E4-64BF-47D1-B7B0-DB57FCE864BA}" srcOrd="0" destOrd="0" presId="urn:microsoft.com/office/officeart/2018/2/layout/IconLabelDescriptionList"/>
    <dgm:cxn modelId="{E98E2265-7066-410B-ABCD-0E610010E34D}" type="presParOf" srcId="{96F690E4-64BF-47D1-B7B0-DB57FCE864BA}" destId="{48037829-9B8F-4ED8-870B-7F8A4D758304}" srcOrd="0" destOrd="0" presId="urn:microsoft.com/office/officeart/2018/2/layout/IconLabelDescriptionList"/>
    <dgm:cxn modelId="{7A4715CA-44B0-4F14-AEFB-E7C8C64A4EFD}" type="presParOf" srcId="{96F690E4-64BF-47D1-B7B0-DB57FCE864BA}" destId="{6825E904-568E-482B-8D14-888230007F23}" srcOrd="1" destOrd="0" presId="urn:microsoft.com/office/officeart/2018/2/layout/IconLabelDescriptionList"/>
    <dgm:cxn modelId="{31BB6CFC-932B-49DF-BBB4-8DFAE0FFBD6D}" type="presParOf" srcId="{96F690E4-64BF-47D1-B7B0-DB57FCE864BA}" destId="{147133E0-DF30-4CF6-B328-25FEAC256195}" srcOrd="2" destOrd="0" presId="urn:microsoft.com/office/officeart/2018/2/layout/IconLabelDescriptionList"/>
    <dgm:cxn modelId="{A7D33185-8A91-4659-95EA-8F110E3FCF14}" type="presParOf" srcId="{96F690E4-64BF-47D1-B7B0-DB57FCE864BA}" destId="{31BF0C11-1424-45FA-98FD-1A49C2D1BFE1}" srcOrd="3" destOrd="0" presId="urn:microsoft.com/office/officeart/2018/2/layout/IconLabelDescriptionList"/>
    <dgm:cxn modelId="{B2ECE798-1D26-4A1C-B553-D455EE93EE5C}" type="presParOf" srcId="{96F690E4-64BF-47D1-B7B0-DB57FCE864BA}" destId="{9CD5FE7B-DA21-4557-B6F9-D3B32AF94DF3}" srcOrd="4" destOrd="0" presId="urn:microsoft.com/office/officeart/2018/2/layout/IconLabelDescriptionList"/>
    <dgm:cxn modelId="{3DE6129B-F6B5-46A3-B45C-E7305C794E0C}" type="presParOf" srcId="{6323FC60-7ACB-4496-88EA-7B3E0A31DC75}" destId="{8B01BB41-F3D5-47E4-A151-5F755F8C0918}" srcOrd="1" destOrd="0" presId="urn:microsoft.com/office/officeart/2018/2/layout/IconLabelDescriptionList"/>
    <dgm:cxn modelId="{1C4ED834-5923-40A9-9194-9A32A63C2AF7}" type="presParOf" srcId="{6323FC60-7ACB-4496-88EA-7B3E0A31DC75}" destId="{2958E508-03FE-4BD7-9BCB-B5BF0AD675CD}" srcOrd="2" destOrd="0" presId="urn:microsoft.com/office/officeart/2018/2/layout/IconLabelDescriptionList"/>
    <dgm:cxn modelId="{A9166317-A161-43AD-BCF4-3C8D85B097B8}" type="presParOf" srcId="{2958E508-03FE-4BD7-9BCB-B5BF0AD675CD}" destId="{E2D41E7B-671F-4AB1-B1EE-A757BF28D43F}" srcOrd="0" destOrd="0" presId="urn:microsoft.com/office/officeart/2018/2/layout/IconLabelDescriptionList"/>
    <dgm:cxn modelId="{9528AE1A-9CA8-4F88-9397-66599B9A8E84}" type="presParOf" srcId="{2958E508-03FE-4BD7-9BCB-B5BF0AD675CD}" destId="{484E7EFB-75D6-4825-9D30-264225D01456}" srcOrd="1" destOrd="0" presId="urn:microsoft.com/office/officeart/2018/2/layout/IconLabelDescriptionList"/>
    <dgm:cxn modelId="{A2913584-D9BC-41D9-BD36-41FA8E4C41D2}" type="presParOf" srcId="{2958E508-03FE-4BD7-9BCB-B5BF0AD675CD}" destId="{1ED2F24A-809C-45FB-A44B-89C9D56DA4A8}" srcOrd="2" destOrd="0" presId="urn:microsoft.com/office/officeart/2018/2/layout/IconLabelDescriptionList"/>
    <dgm:cxn modelId="{6ED7D400-2A4A-4255-94CA-39777CDDE963}" type="presParOf" srcId="{2958E508-03FE-4BD7-9BCB-B5BF0AD675CD}" destId="{6B5B48F4-E668-462D-93AB-DB0DBFD7DD97}" srcOrd="3" destOrd="0" presId="urn:microsoft.com/office/officeart/2018/2/layout/IconLabelDescriptionList"/>
    <dgm:cxn modelId="{69216AE0-75F0-4FE5-B0D7-79B4062792D9}" type="presParOf" srcId="{2958E508-03FE-4BD7-9BCB-B5BF0AD675CD}" destId="{5F091933-17BD-4119-B761-6B8606866A63}" srcOrd="4" destOrd="0" presId="urn:microsoft.com/office/officeart/2018/2/layout/IconLabelDescriptionList"/>
    <dgm:cxn modelId="{43D4CA27-A930-4563-8205-F43D7C191FC7}" type="presParOf" srcId="{6323FC60-7ACB-4496-88EA-7B3E0A31DC75}" destId="{92B0EE00-EFF1-4A96-9E1C-363C21C686EC}" srcOrd="3" destOrd="0" presId="urn:microsoft.com/office/officeart/2018/2/layout/IconLabelDescriptionList"/>
    <dgm:cxn modelId="{A8F0E270-B299-49AF-A93B-AF438CF118AD}" type="presParOf" srcId="{6323FC60-7ACB-4496-88EA-7B3E0A31DC75}" destId="{63551AC4-C2C9-408C-8CA9-07E72B100095}" srcOrd="4" destOrd="0" presId="urn:microsoft.com/office/officeart/2018/2/layout/IconLabelDescriptionList"/>
    <dgm:cxn modelId="{62C66A0D-5A67-43C1-AB5A-2C9395BDCB59}" type="presParOf" srcId="{63551AC4-C2C9-408C-8CA9-07E72B100095}" destId="{8F9FA011-9435-451A-BD6E-2402252BA85C}" srcOrd="0" destOrd="0" presId="urn:microsoft.com/office/officeart/2018/2/layout/IconLabelDescriptionList"/>
    <dgm:cxn modelId="{C0FEC7CD-47F4-4B8C-9093-3588011F0417}" type="presParOf" srcId="{63551AC4-C2C9-408C-8CA9-07E72B100095}" destId="{9A4FFBAE-8282-453A-BC84-7511834EFBEF}" srcOrd="1" destOrd="0" presId="urn:microsoft.com/office/officeart/2018/2/layout/IconLabelDescriptionList"/>
    <dgm:cxn modelId="{D21E916B-EE27-480C-B936-20B81C22E7B0}" type="presParOf" srcId="{63551AC4-C2C9-408C-8CA9-07E72B100095}" destId="{25FE5F4B-14E3-4482-BF63-812457E8BE69}" srcOrd="2" destOrd="0" presId="urn:microsoft.com/office/officeart/2018/2/layout/IconLabelDescriptionList"/>
    <dgm:cxn modelId="{2F7B55C1-7D75-4CD2-873A-30904DBBA943}" type="presParOf" srcId="{63551AC4-C2C9-408C-8CA9-07E72B100095}" destId="{F6721907-A092-4A4A-BD3D-5074908D5B00}" srcOrd="3" destOrd="0" presId="urn:microsoft.com/office/officeart/2018/2/layout/IconLabelDescriptionList"/>
    <dgm:cxn modelId="{37462485-499E-4372-9E4C-E70514738D6B}" type="presParOf" srcId="{63551AC4-C2C9-408C-8CA9-07E72B100095}" destId="{02E08B42-2C9B-46BC-A62D-F868851BB7B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89C647-E05D-415D-BF7C-00809D006A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ABA287-715E-4182-8802-D81AA3B11994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/>
            <a:t>Panele fotowoltaiczne</a:t>
          </a:r>
          <a:r>
            <a:rPr lang="pl-PL"/>
            <a:t> to przyszłość energetyki odnawialnej.</a:t>
          </a:r>
          <a:endParaRPr lang="en-US"/>
        </a:p>
      </dgm:t>
    </dgm:pt>
    <dgm:pt modelId="{D87BD339-AF71-4719-B09F-1468995AA615}" type="parTrans" cxnId="{ACF8D706-20D4-4C9F-BFEA-72236DDB3F72}">
      <dgm:prSet/>
      <dgm:spPr/>
      <dgm:t>
        <a:bodyPr/>
        <a:lstStyle/>
        <a:p>
          <a:endParaRPr lang="en-US"/>
        </a:p>
      </dgm:t>
    </dgm:pt>
    <dgm:pt modelId="{AA703495-6C9F-4CA0-B625-C0CB688A0335}" type="sibTrans" cxnId="{ACF8D706-20D4-4C9F-BFEA-72236DDB3F72}">
      <dgm:prSet/>
      <dgm:spPr/>
      <dgm:t>
        <a:bodyPr/>
        <a:lstStyle/>
        <a:p>
          <a:endParaRPr lang="en-US"/>
        </a:p>
      </dgm:t>
    </dgm:pt>
    <dgm:pt modelId="{84B4A817-ACA5-44B5-869B-D469D6D35A1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Korzyści to </a:t>
          </a:r>
          <a:r>
            <a:rPr lang="pl-PL" b="1"/>
            <a:t>oszczędności, ekologia, niezależność energetyczna</a:t>
          </a:r>
          <a:r>
            <a:rPr lang="pl-PL"/>
            <a:t>.</a:t>
          </a:r>
          <a:endParaRPr lang="en-US"/>
        </a:p>
      </dgm:t>
    </dgm:pt>
    <dgm:pt modelId="{CEED0A14-DAEC-4170-A472-BF6923A2844C}" type="parTrans" cxnId="{EDB3666B-4525-4761-B1A0-70E5E19068FB}">
      <dgm:prSet/>
      <dgm:spPr/>
      <dgm:t>
        <a:bodyPr/>
        <a:lstStyle/>
        <a:p>
          <a:endParaRPr lang="en-US"/>
        </a:p>
      </dgm:t>
    </dgm:pt>
    <dgm:pt modelId="{31DE80C1-27EC-4FA5-9A44-530B6A1F22DD}" type="sibTrans" cxnId="{EDB3666B-4525-4761-B1A0-70E5E19068FB}">
      <dgm:prSet/>
      <dgm:spPr/>
      <dgm:t>
        <a:bodyPr/>
        <a:lstStyle/>
        <a:p>
          <a:endParaRPr lang="en-US"/>
        </a:p>
      </dgm:t>
    </dgm:pt>
    <dgm:pt modelId="{78134E02-5C68-4725-8B39-74EBE9E1AD6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Inwestycja w panele jest </a:t>
          </a:r>
          <a:r>
            <a:rPr lang="pl-PL" b="1"/>
            <a:t>opłacalna</a:t>
          </a:r>
          <a:r>
            <a:rPr lang="pl-PL"/>
            <a:t> i może mieć </a:t>
          </a:r>
          <a:r>
            <a:rPr lang="pl-PL" b="1"/>
            <a:t>szybki zwrot</a:t>
          </a:r>
          <a:r>
            <a:rPr lang="pl-PL"/>
            <a:t>.</a:t>
          </a:r>
          <a:endParaRPr lang="en-US"/>
        </a:p>
      </dgm:t>
    </dgm:pt>
    <dgm:pt modelId="{BDB3AEE0-D33A-4853-A187-B998A145521A}" type="parTrans" cxnId="{7C2C661C-CA49-48D6-87CD-60337ED80865}">
      <dgm:prSet/>
      <dgm:spPr/>
      <dgm:t>
        <a:bodyPr/>
        <a:lstStyle/>
        <a:p>
          <a:endParaRPr lang="en-US"/>
        </a:p>
      </dgm:t>
    </dgm:pt>
    <dgm:pt modelId="{95712647-D788-4654-9FE1-8F2855BF8B71}" type="sibTrans" cxnId="{7C2C661C-CA49-48D6-87CD-60337ED80865}">
      <dgm:prSet/>
      <dgm:spPr/>
      <dgm:t>
        <a:bodyPr/>
        <a:lstStyle/>
        <a:p>
          <a:endParaRPr lang="en-US"/>
        </a:p>
      </dgm:t>
    </dgm:pt>
    <dgm:pt modelId="{304BBE39-E3F3-42AD-8CE5-C43D25A36A47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Rozwój technologii oraz wsparcie rządowe sprawiają, że </a:t>
          </a:r>
          <a:r>
            <a:rPr lang="pl-PL" dirty="0" err="1"/>
            <a:t>fotowoltaika</a:t>
          </a:r>
          <a:r>
            <a:rPr lang="pl-PL" dirty="0"/>
            <a:t> staje się coraz bardziej dostępna.</a:t>
          </a:r>
          <a:endParaRPr lang="en-US" dirty="0"/>
        </a:p>
      </dgm:t>
    </dgm:pt>
    <dgm:pt modelId="{63C7D208-CF74-4599-8E94-4C8601A1A207}" type="parTrans" cxnId="{88F5BCFC-A70A-4243-8BC7-84502AD04DF3}">
      <dgm:prSet/>
      <dgm:spPr/>
      <dgm:t>
        <a:bodyPr/>
        <a:lstStyle/>
        <a:p>
          <a:endParaRPr lang="en-US"/>
        </a:p>
      </dgm:t>
    </dgm:pt>
    <dgm:pt modelId="{41822655-38E5-40A6-BCFE-9B409DA272EA}" type="sibTrans" cxnId="{88F5BCFC-A70A-4243-8BC7-84502AD04DF3}">
      <dgm:prSet/>
      <dgm:spPr/>
      <dgm:t>
        <a:bodyPr/>
        <a:lstStyle/>
        <a:p>
          <a:endParaRPr lang="en-US"/>
        </a:p>
      </dgm:t>
    </dgm:pt>
    <dgm:pt modelId="{07BAD76D-11FB-4959-893D-1D36BF4E7C5A}" type="pres">
      <dgm:prSet presAssocID="{B989C647-E05D-415D-BF7C-00809D006A37}" presName="root" presStyleCnt="0">
        <dgm:presLayoutVars>
          <dgm:dir/>
          <dgm:resizeHandles val="exact"/>
        </dgm:presLayoutVars>
      </dgm:prSet>
      <dgm:spPr/>
    </dgm:pt>
    <dgm:pt modelId="{7E5DD33D-4AD7-4BB7-93BD-13606386D0C3}" type="pres">
      <dgm:prSet presAssocID="{D2ABA287-715E-4182-8802-D81AA3B11994}" presName="compNode" presStyleCnt="0"/>
      <dgm:spPr/>
    </dgm:pt>
    <dgm:pt modelId="{A293885C-08ED-4453-9C7D-B4369EF1E2F3}" type="pres">
      <dgm:prSet presAssocID="{D2ABA287-715E-4182-8802-D81AA3B11994}" presName="bgRect" presStyleLbl="bgShp" presStyleIdx="0" presStyleCnt="4"/>
      <dgm:spPr/>
    </dgm:pt>
    <dgm:pt modelId="{4B9740A3-5046-497A-8987-3EC5A66CA75D}" type="pres">
      <dgm:prSet presAssocID="{D2ABA287-715E-4182-8802-D81AA3B1199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Żarówka"/>
        </a:ext>
      </dgm:extLst>
    </dgm:pt>
    <dgm:pt modelId="{7A9D494A-502B-4278-9101-84F2F4099D57}" type="pres">
      <dgm:prSet presAssocID="{D2ABA287-715E-4182-8802-D81AA3B11994}" presName="spaceRect" presStyleCnt="0"/>
      <dgm:spPr/>
    </dgm:pt>
    <dgm:pt modelId="{DC86CAC5-BA5D-4067-B19F-97BEE86CCAF0}" type="pres">
      <dgm:prSet presAssocID="{D2ABA287-715E-4182-8802-D81AA3B11994}" presName="parTx" presStyleLbl="revTx" presStyleIdx="0" presStyleCnt="4">
        <dgm:presLayoutVars>
          <dgm:chMax val="0"/>
          <dgm:chPref val="0"/>
        </dgm:presLayoutVars>
      </dgm:prSet>
      <dgm:spPr/>
    </dgm:pt>
    <dgm:pt modelId="{95E603CF-FE4E-4169-AB53-3A372301F5B4}" type="pres">
      <dgm:prSet presAssocID="{AA703495-6C9F-4CA0-B625-C0CB688A0335}" presName="sibTrans" presStyleCnt="0"/>
      <dgm:spPr/>
    </dgm:pt>
    <dgm:pt modelId="{B25A54C8-D401-4FB2-B60F-CC9E06B1F3A9}" type="pres">
      <dgm:prSet presAssocID="{84B4A817-ACA5-44B5-869B-D469D6D35A17}" presName="compNode" presStyleCnt="0"/>
      <dgm:spPr/>
    </dgm:pt>
    <dgm:pt modelId="{2C532F68-1EB4-44B4-86CC-21DE7B179A61}" type="pres">
      <dgm:prSet presAssocID="{84B4A817-ACA5-44B5-869B-D469D6D35A17}" presName="bgRect" presStyleLbl="bgShp" presStyleIdx="1" presStyleCnt="4"/>
      <dgm:spPr/>
    </dgm:pt>
    <dgm:pt modelId="{CC7E0504-438F-4A07-A7F5-DB38C2354C1B}" type="pres">
      <dgm:prSet presAssocID="{84B4A817-ACA5-44B5-869B-D469D6D35A1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D39E39D5-56D3-42DB-956A-5E2A0E90EECE}" type="pres">
      <dgm:prSet presAssocID="{84B4A817-ACA5-44B5-869B-D469D6D35A17}" presName="spaceRect" presStyleCnt="0"/>
      <dgm:spPr/>
    </dgm:pt>
    <dgm:pt modelId="{66D25188-0B36-4DF1-B5BB-31E6EC1E0AA6}" type="pres">
      <dgm:prSet presAssocID="{84B4A817-ACA5-44B5-869B-D469D6D35A17}" presName="parTx" presStyleLbl="revTx" presStyleIdx="1" presStyleCnt="4">
        <dgm:presLayoutVars>
          <dgm:chMax val="0"/>
          <dgm:chPref val="0"/>
        </dgm:presLayoutVars>
      </dgm:prSet>
      <dgm:spPr/>
    </dgm:pt>
    <dgm:pt modelId="{004FA521-35C9-4D5C-8919-16915F17E734}" type="pres">
      <dgm:prSet presAssocID="{31DE80C1-27EC-4FA5-9A44-530B6A1F22DD}" presName="sibTrans" presStyleCnt="0"/>
      <dgm:spPr/>
    </dgm:pt>
    <dgm:pt modelId="{F2ADC616-33E3-4D05-B965-5F36781F14CF}" type="pres">
      <dgm:prSet presAssocID="{78134E02-5C68-4725-8B39-74EBE9E1AD63}" presName="compNode" presStyleCnt="0"/>
      <dgm:spPr/>
    </dgm:pt>
    <dgm:pt modelId="{81EDC02B-A9F2-4C75-AB0F-14C563693EFB}" type="pres">
      <dgm:prSet presAssocID="{78134E02-5C68-4725-8B39-74EBE9E1AD63}" presName="bgRect" presStyleLbl="bgShp" presStyleIdx="2" presStyleCnt="4"/>
      <dgm:spPr/>
    </dgm:pt>
    <dgm:pt modelId="{8B5820A5-D53E-4A64-8572-E387C8D1AEC2}" type="pres">
      <dgm:prSet presAssocID="{78134E02-5C68-4725-8B39-74EBE9E1AD6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niądze"/>
        </a:ext>
      </dgm:extLst>
    </dgm:pt>
    <dgm:pt modelId="{93D9149E-DC58-44F0-9B33-6D1627D45381}" type="pres">
      <dgm:prSet presAssocID="{78134E02-5C68-4725-8B39-74EBE9E1AD63}" presName="spaceRect" presStyleCnt="0"/>
      <dgm:spPr/>
    </dgm:pt>
    <dgm:pt modelId="{A077093F-8E72-4447-94C8-5140FD4C5507}" type="pres">
      <dgm:prSet presAssocID="{78134E02-5C68-4725-8B39-74EBE9E1AD63}" presName="parTx" presStyleLbl="revTx" presStyleIdx="2" presStyleCnt="4">
        <dgm:presLayoutVars>
          <dgm:chMax val="0"/>
          <dgm:chPref val="0"/>
        </dgm:presLayoutVars>
      </dgm:prSet>
      <dgm:spPr/>
    </dgm:pt>
    <dgm:pt modelId="{FB255E5B-A228-479F-8574-8876F43D5B33}" type="pres">
      <dgm:prSet presAssocID="{95712647-D788-4654-9FE1-8F2855BF8B71}" presName="sibTrans" presStyleCnt="0"/>
      <dgm:spPr/>
    </dgm:pt>
    <dgm:pt modelId="{685FAF32-A6B7-4335-A8DD-AB7B59EB987E}" type="pres">
      <dgm:prSet presAssocID="{304BBE39-E3F3-42AD-8CE5-C43D25A36A47}" presName="compNode" presStyleCnt="0"/>
      <dgm:spPr/>
    </dgm:pt>
    <dgm:pt modelId="{89914F8A-4CC4-46E5-A389-3F7D85DA4688}" type="pres">
      <dgm:prSet presAssocID="{304BBE39-E3F3-42AD-8CE5-C43D25A36A47}" presName="bgRect" presStyleLbl="bgShp" presStyleIdx="3" presStyleCnt="4"/>
      <dgm:spPr/>
    </dgm:pt>
    <dgm:pt modelId="{0EAA1EE9-0CED-4412-B31A-CBA6B8E805D1}" type="pres">
      <dgm:prSet presAssocID="{304BBE39-E3F3-42AD-8CE5-C43D25A36A4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919571F9-9795-490F-9B8A-013D532E33AB}" type="pres">
      <dgm:prSet presAssocID="{304BBE39-E3F3-42AD-8CE5-C43D25A36A47}" presName="spaceRect" presStyleCnt="0"/>
      <dgm:spPr/>
    </dgm:pt>
    <dgm:pt modelId="{ABFD3E06-3CDD-4BA6-B3C9-AEC2151C0E32}" type="pres">
      <dgm:prSet presAssocID="{304BBE39-E3F3-42AD-8CE5-C43D25A36A4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CF8D706-20D4-4C9F-BFEA-72236DDB3F72}" srcId="{B989C647-E05D-415D-BF7C-00809D006A37}" destId="{D2ABA287-715E-4182-8802-D81AA3B11994}" srcOrd="0" destOrd="0" parTransId="{D87BD339-AF71-4719-B09F-1468995AA615}" sibTransId="{AA703495-6C9F-4CA0-B625-C0CB688A0335}"/>
    <dgm:cxn modelId="{7C2C661C-CA49-48D6-87CD-60337ED80865}" srcId="{B989C647-E05D-415D-BF7C-00809D006A37}" destId="{78134E02-5C68-4725-8B39-74EBE9E1AD63}" srcOrd="2" destOrd="0" parTransId="{BDB3AEE0-D33A-4853-A187-B998A145521A}" sibTransId="{95712647-D788-4654-9FE1-8F2855BF8B71}"/>
    <dgm:cxn modelId="{30831C21-BA06-4890-8C87-F2C78EC495D7}" type="presOf" srcId="{84B4A817-ACA5-44B5-869B-D469D6D35A17}" destId="{66D25188-0B36-4DF1-B5BB-31E6EC1E0AA6}" srcOrd="0" destOrd="0" presId="urn:microsoft.com/office/officeart/2018/2/layout/IconVerticalSolidList"/>
    <dgm:cxn modelId="{F5DA643D-65BD-4CC3-98A1-DDB151A346DC}" type="presOf" srcId="{D2ABA287-715E-4182-8802-D81AA3B11994}" destId="{DC86CAC5-BA5D-4067-B19F-97BEE86CCAF0}" srcOrd="0" destOrd="0" presId="urn:microsoft.com/office/officeart/2018/2/layout/IconVerticalSolidList"/>
    <dgm:cxn modelId="{EDB3666B-4525-4761-B1A0-70E5E19068FB}" srcId="{B989C647-E05D-415D-BF7C-00809D006A37}" destId="{84B4A817-ACA5-44B5-869B-D469D6D35A17}" srcOrd="1" destOrd="0" parTransId="{CEED0A14-DAEC-4170-A472-BF6923A2844C}" sibTransId="{31DE80C1-27EC-4FA5-9A44-530B6A1F22DD}"/>
    <dgm:cxn modelId="{FE55D071-0EF1-4E64-998D-6CA6961D569A}" type="presOf" srcId="{B989C647-E05D-415D-BF7C-00809D006A37}" destId="{07BAD76D-11FB-4959-893D-1D36BF4E7C5A}" srcOrd="0" destOrd="0" presId="urn:microsoft.com/office/officeart/2018/2/layout/IconVerticalSolidList"/>
    <dgm:cxn modelId="{04C5347B-5E11-4CB0-BCDA-C554BD5C4B04}" type="presOf" srcId="{304BBE39-E3F3-42AD-8CE5-C43D25A36A47}" destId="{ABFD3E06-3CDD-4BA6-B3C9-AEC2151C0E32}" srcOrd="0" destOrd="0" presId="urn:microsoft.com/office/officeart/2018/2/layout/IconVerticalSolidList"/>
    <dgm:cxn modelId="{C82CFB92-13A3-4840-BE1E-A165FD9209AD}" type="presOf" srcId="{78134E02-5C68-4725-8B39-74EBE9E1AD63}" destId="{A077093F-8E72-4447-94C8-5140FD4C5507}" srcOrd="0" destOrd="0" presId="urn:microsoft.com/office/officeart/2018/2/layout/IconVerticalSolidList"/>
    <dgm:cxn modelId="{88F5BCFC-A70A-4243-8BC7-84502AD04DF3}" srcId="{B989C647-E05D-415D-BF7C-00809D006A37}" destId="{304BBE39-E3F3-42AD-8CE5-C43D25A36A47}" srcOrd="3" destOrd="0" parTransId="{63C7D208-CF74-4599-8E94-4C8601A1A207}" sibTransId="{41822655-38E5-40A6-BCFE-9B409DA272EA}"/>
    <dgm:cxn modelId="{6DDCFABD-3252-48A1-AC01-1258CD0E4AB4}" type="presParOf" srcId="{07BAD76D-11FB-4959-893D-1D36BF4E7C5A}" destId="{7E5DD33D-4AD7-4BB7-93BD-13606386D0C3}" srcOrd="0" destOrd="0" presId="urn:microsoft.com/office/officeart/2018/2/layout/IconVerticalSolidList"/>
    <dgm:cxn modelId="{57C75861-D54E-4814-86D3-560092967374}" type="presParOf" srcId="{7E5DD33D-4AD7-4BB7-93BD-13606386D0C3}" destId="{A293885C-08ED-4453-9C7D-B4369EF1E2F3}" srcOrd="0" destOrd="0" presId="urn:microsoft.com/office/officeart/2018/2/layout/IconVerticalSolidList"/>
    <dgm:cxn modelId="{99096319-398F-4BFF-B39E-7860DD012F49}" type="presParOf" srcId="{7E5DD33D-4AD7-4BB7-93BD-13606386D0C3}" destId="{4B9740A3-5046-497A-8987-3EC5A66CA75D}" srcOrd="1" destOrd="0" presId="urn:microsoft.com/office/officeart/2018/2/layout/IconVerticalSolidList"/>
    <dgm:cxn modelId="{22E4CA4F-F4C5-4B1A-9036-4B5EBEC1E50C}" type="presParOf" srcId="{7E5DD33D-4AD7-4BB7-93BD-13606386D0C3}" destId="{7A9D494A-502B-4278-9101-84F2F4099D57}" srcOrd="2" destOrd="0" presId="urn:microsoft.com/office/officeart/2018/2/layout/IconVerticalSolidList"/>
    <dgm:cxn modelId="{89CC7FA9-9354-48D4-8325-B4EEA8B5D64B}" type="presParOf" srcId="{7E5DD33D-4AD7-4BB7-93BD-13606386D0C3}" destId="{DC86CAC5-BA5D-4067-B19F-97BEE86CCAF0}" srcOrd="3" destOrd="0" presId="urn:microsoft.com/office/officeart/2018/2/layout/IconVerticalSolidList"/>
    <dgm:cxn modelId="{55198491-18CF-4F33-9DB3-8C7F9E06309B}" type="presParOf" srcId="{07BAD76D-11FB-4959-893D-1D36BF4E7C5A}" destId="{95E603CF-FE4E-4169-AB53-3A372301F5B4}" srcOrd="1" destOrd="0" presId="urn:microsoft.com/office/officeart/2018/2/layout/IconVerticalSolidList"/>
    <dgm:cxn modelId="{94326484-2F49-4F24-BE07-526E1EE052A5}" type="presParOf" srcId="{07BAD76D-11FB-4959-893D-1D36BF4E7C5A}" destId="{B25A54C8-D401-4FB2-B60F-CC9E06B1F3A9}" srcOrd="2" destOrd="0" presId="urn:microsoft.com/office/officeart/2018/2/layout/IconVerticalSolidList"/>
    <dgm:cxn modelId="{6928A322-1A47-4767-9EBC-33C23E42B90C}" type="presParOf" srcId="{B25A54C8-D401-4FB2-B60F-CC9E06B1F3A9}" destId="{2C532F68-1EB4-44B4-86CC-21DE7B179A61}" srcOrd="0" destOrd="0" presId="urn:microsoft.com/office/officeart/2018/2/layout/IconVerticalSolidList"/>
    <dgm:cxn modelId="{7DF47869-5633-41C1-BD02-699CD40D9EEE}" type="presParOf" srcId="{B25A54C8-D401-4FB2-B60F-CC9E06B1F3A9}" destId="{CC7E0504-438F-4A07-A7F5-DB38C2354C1B}" srcOrd="1" destOrd="0" presId="urn:microsoft.com/office/officeart/2018/2/layout/IconVerticalSolidList"/>
    <dgm:cxn modelId="{C179A1CA-4313-41FE-B792-6386EE60D539}" type="presParOf" srcId="{B25A54C8-D401-4FB2-B60F-CC9E06B1F3A9}" destId="{D39E39D5-56D3-42DB-956A-5E2A0E90EECE}" srcOrd="2" destOrd="0" presId="urn:microsoft.com/office/officeart/2018/2/layout/IconVerticalSolidList"/>
    <dgm:cxn modelId="{E91CB711-E868-4D41-95BF-A37A9273E446}" type="presParOf" srcId="{B25A54C8-D401-4FB2-B60F-CC9E06B1F3A9}" destId="{66D25188-0B36-4DF1-B5BB-31E6EC1E0AA6}" srcOrd="3" destOrd="0" presId="urn:microsoft.com/office/officeart/2018/2/layout/IconVerticalSolidList"/>
    <dgm:cxn modelId="{2CA72D55-3F12-4F87-83D2-1486F8D787E2}" type="presParOf" srcId="{07BAD76D-11FB-4959-893D-1D36BF4E7C5A}" destId="{004FA521-35C9-4D5C-8919-16915F17E734}" srcOrd="3" destOrd="0" presId="urn:microsoft.com/office/officeart/2018/2/layout/IconVerticalSolidList"/>
    <dgm:cxn modelId="{7A340739-EA41-49C7-B71E-3EF8A069F023}" type="presParOf" srcId="{07BAD76D-11FB-4959-893D-1D36BF4E7C5A}" destId="{F2ADC616-33E3-4D05-B965-5F36781F14CF}" srcOrd="4" destOrd="0" presId="urn:microsoft.com/office/officeart/2018/2/layout/IconVerticalSolidList"/>
    <dgm:cxn modelId="{7BC8CC7B-29D1-40EE-BA71-01CD850D8F46}" type="presParOf" srcId="{F2ADC616-33E3-4D05-B965-5F36781F14CF}" destId="{81EDC02B-A9F2-4C75-AB0F-14C563693EFB}" srcOrd="0" destOrd="0" presId="urn:microsoft.com/office/officeart/2018/2/layout/IconVerticalSolidList"/>
    <dgm:cxn modelId="{83227939-5B5F-42C1-90A7-1B7B38E8B159}" type="presParOf" srcId="{F2ADC616-33E3-4D05-B965-5F36781F14CF}" destId="{8B5820A5-D53E-4A64-8572-E387C8D1AEC2}" srcOrd="1" destOrd="0" presId="urn:microsoft.com/office/officeart/2018/2/layout/IconVerticalSolidList"/>
    <dgm:cxn modelId="{9290D89C-0EC0-4B70-9A5A-8EA1B8DBB3CE}" type="presParOf" srcId="{F2ADC616-33E3-4D05-B965-5F36781F14CF}" destId="{93D9149E-DC58-44F0-9B33-6D1627D45381}" srcOrd="2" destOrd="0" presId="urn:microsoft.com/office/officeart/2018/2/layout/IconVerticalSolidList"/>
    <dgm:cxn modelId="{A76E9084-55B7-45B1-9902-1798F567827A}" type="presParOf" srcId="{F2ADC616-33E3-4D05-B965-5F36781F14CF}" destId="{A077093F-8E72-4447-94C8-5140FD4C5507}" srcOrd="3" destOrd="0" presId="urn:microsoft.com/office/officeart/2018/2/layout/IconVerticalSolidList"/>
    <dgm:cxn modelId="{0153CF9F-A81E-41B8-9C8E-28EDBE346AC2}" type="presParOf" srcId="{07BAD76D-11FB-4959-893D-1D36BF4E7C5A}" destId="{FB255E5B-A228-479F-8574-8876F43D5B33}" srcOrd="5" destOrd="0" presId="urn:microsoft.com/office/officeart/2018/2/layout/IconVerticalSolidList"/>
    <dgm:cxn modelId="{0C017BB8-9F96-47D3-878B-CF9B797BCD61}" type="presParOf" srcId="{07BAD76D-11FB-4959-893D-1D36BF4E7C5A}" destId="{685FAF32-A6B7-4335-A8DD-AB7B59EB987E}" srcOrd="6" destOrd="0" presId="urn:microsoft.com/office/officeart/2018/2/layout/IconVerticalSolidList"/>
    <dgm:cxn modelId="{E61EFEAB-B637-405A-84BD-E75734B1296F}" type="presParOf" srcId="{685FAF32-A6B7-4335-A8DD-AB7B59EB987E}" destId="{89914F8A-4CC4-46E5-A389-3F7D85DA4688}" srcOrd="0" destOrd="0" presId="urn:microsoft.com/office/officeart/2018/2/layout/IconVerticalSolidList"/>
    <dgm:cxn modelId="{0737E602-009C-49C4-8380-CCF9030E6C3D}" type="presParOf" srcId="{685FAF32-A6B7-4335-A8DD-AB7B59EB987E}" destId="{0EAA1EE9-0CED-4412-B31A-CBA6B8E805D1}" srcOrd="1" destOrd="0" presId="urn:microsoft.com/office/officeart/2018/2/layout/IconVerticalSolidList"/>
    <dgm:cxn modelId="{3EB35A15-E52C-4939-8826-104A7561DF2D}" type="presParOf" srcId="{685FAF32-A6B7-4335-A8DD-AB7B59EB987E}" destId="{919571F9-9795-490F-9B8A-013D532E33AB}" srcOrd="2" destOrd="0" presId="urn:microsoft.com/office/officeart/2018/2/layout/IconVerticalSolidList"/>
    <dgm:cxn modelId="{C17B8E18-D26A-410E-B22B-294F1338A19F}" type="presParOf" srcId="{685FAF32-A6B7-4335-A8DD-AB7B59EB987E}" destId="{ABFD3E06-3CDD-4BA6-B3C9-AEC2151C0E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6EE13-FF22-0C4D-9968-5FAAA56125CA}">
      <dsp:nvSpPr>
        <dsp:cNvPr id="0" name=""/>
        <dsp:cNvSpPr/>
      </dsp:nvSpPr>
      <dsp:spPr>
        <a:xfrm rot="5400000">
          <a:off x="5798602" y="-2219313"/>
          <a:ext cx="1307138" cy="607263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Produkcja energii bez emisji CO₂.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Ochrona środowiska i redukcja śladu węglowego</a:t>
          </a:r>
          <a:r>
            <a:rPr lang="pl-PL" sz="1200" kern="1200" dirty="0"/>
            <a:t>.</a:t>
          </a:r>
          <a:endParaRPr lang="en-US" sz="1200" kern="1200" dirty="0"/>
        </a:p>
      </dsp:txBody>
      <dsp:txXfrm rot="-5400000">
        <a:off x="3415856" y="227242"/>
        <a:ext cx="6008823" cy="1179520"/>
      </dsp:txXfrm>
    </dsp:sp>
    <dsp:sp modelId="{3EEAF790-8CC4-4543-9F27-2B8BAA1AB273}">
      <dsp:nvSpPr>
        <dsp:cNvPr id="0" name=""/>
        <dsp:cNvSpPr/>
      </dsp:nvSpPr>
      <dsp:spPr>
        <a:xfrm>
          <a:off x="0" y="40"/>
          <a:ext cx="3415855" cy="16339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b="1" kern="1200"/>
            <a:t>Ekologiczne:</a:t>
          </a:r>
          <a:endParaRPr lang="en-US" sz="3900" kern="1200"/>
        </a:p>
      </dsp:txBody>
      <dsp:txXfrm>
        <a:off x="79762" y="79802"/>
        <a:ext cx="3256331" cy="1474399"/>
      </dsp:txXfrm>
    </dsp:sp>
    <dsp:sp modelId="{013BC327-C235-E04E-A3EE-EED725005E55}">
      <dsp:nvSpPr>
        <dsp:cNvPr id="0" name=""/>
        <dsp:cNvSpPr/>
      </dsp:nvSpPr>
      <dsp:spPr>
        <a:xfrm rot="5400000">
          <a:off x="5798602" y="-503693"/>
          <a:ext cx="1307138" cy="607263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b="1" kern="1200" dirty="0"/>
            <a:t>Oszczędności na rachunkach za energię</a:t>
          </a:r>
          <a:r>
            <a:rPr lang="pl-PL" sz="1200" kern="1200" dirty="0"/>
            <a:t> – po instalacji panele zaczynają generować darmową energię.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b="1" kern="1200" dirty="0"/>
            <a:t>Wzrost wartości nieruchomości</a:t>
          </a:r>
          <a:r>
            <a:rPr lang="pl-PL" sz="1200" kern="1200" dirty="0"/>
            <a:t> – dom z panelami fotowoltaicznymi jest bardziej wartościowy na rynku nieruchomości.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b="1" kern="1200" dirty="0"/>
            <a:t>Zysk z nadwyżki energii</a:t>
          </a:r>
          <a:r>
            <a:rPr lang="pl-PL" sz="1200" kern="1200" dirty="0"/>
            <a:t> – w niektórych krajach i regionach można sprzedawać nadwyżki energii do sieci (net-</a:t>
          </a:r>
          <a:r>
            <a:rPr lang="pl-PL" sz="1200" kern="1200" dirty="0" err="1"/>
            <a:t>metering</a:t>
          </a:r>
          <a:r>
            <a:rPr lang="pl-PL" sz="1200" kern="1200" dirty="0"/>
            <a:t>).</a:t>
          </a:r>
          <a:endParaRPr lang="en-US" sz="1200" kern="1200" dirty="0"/>
        </a:p>
      </dsp:txBody>
      <dsp:txXfrm rot="-5400000">
        <a:off x="3415856" y="1942862"/>
        <a:ext cx="6008823" cy="1179520"/>
      </dsp:txXfrm>
    </dsp:sp>
    <dsp:sp modelId="{11BF9E75-1E5A-734F-923D-44CB470338DE}">
      <dsp:nvSpPr>
        <dsp:cNvPr id="0" name=""/>
        <dsp:cNvSpPr/>
      </dsp:nvSpPr>
      <dsp:spPr>
        <a:xfrm>
          <a:off x="0" y="1715660"/>
          <a:ext cx="3415855" cy="16339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b="1" kern="1200"/>
            <a:t>Ekonomiczne:</a:t>
          </a:r>
          <a:endParaRPr lang="en-US" sz="3900" kern="1200"/>
        </a:p>
      </dsp:txBody>
      <dsp:txXfrm>
        <a:off x="79762" y="1795422"/>
        <a:ext cx="3256331" cy="1474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DE86A-ADFD-4A0D-B30A-DE8E4A64A569}">
      <dsp:nvSpPr>
        <dsp:cNvPr id="0" name=""/>
        <dsp:cNvSpPr/>
      </dsp:nvSpPr>
      <dsp:spPr>
        <a:xfrm>
          <a:off x="46244" y="12184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591C3-03AA-485D-859A-272D9B50964F}">
      <dsp:nvSpPr>
        <dsp:cNvPr id="0" name=""/>
        <dsp:cNvSpPr/>
      </dsp:nvSpPr>
      <dsp:spPr>
        <a:xfrm>
          <a:off x="46244" y="176740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200" b="1" kern="1200"/>
            <a:t>Niezależność energetyczna:</a:t>
          </a:r>
          <a:endParaRPr lang="en-US" sz="2200" kern="1200"/>
        </a:p>
      </dsp:txBody>
      <dsp:txXfrm>
        <a:off x="46244" y="1767403"/>
        <a:ext cx="4320000" cy="648000"/>
      </dsp:txXfrm>
    </dsp:sp>
    <dsp:sp modelId="{8B24FD87-D2F9-4F3F-A160-DE41A9385E2A}">
      <dsp:nvSpPr>
        <dsp:cNvPr id="0" name=""/>
        <dsp:cNvSpPr/>
      </dsp:nvSpPr>
      <dsp:spPr>
        <a:xfrm>
          <a:off x="46244" y="2477522"/>
          <a:ext cx="4320000" cy="750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Zmniejszenie zależności od dostawców energii elektrycznej</a:t>
          </a:r>
          <a:r>
            <a:rPr lang="pl-PL" sz="1600" kern="1200" dirty="0"/>
            <a:t>.</a:t>
          </a:r>
          <a:endParaRPr lang="en-US" sz="1600" kern="1200" dirty="0"/>
        </a:p>
      </dsp:txBody>
      <dsp:txXfrm>
        <a:off x="46244" y="2477522"/>
        <a:ext cx="4320000" cy="750253"/>
      </dsp:txXfrm>
    </dsp:sp>
    <dsp:sp modelId="{07668D39-E00A-4A10-97D2-836CCAAC6DC5}">
      <dsp:nvSpPr>
        <dsp:cNvPr id="0" name=""/>
        <dsp:cNvSpPr/>
      </dsp:nvSpPr>
      <dsp:spPr>
        <a:xfrm>
          <a:off x="5122244" y="121849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EA739-D4F0-49B0-85DE-CA08C72523F6}">
      <dsp:nvSpPr>
        <dsp:cNvPr id="0" name=""/>
        <dsp:cNvSpPr/>
      </dsp:nvSpPr>
      <dsp:spPr>
        <a:xfrm>
          <a:off x="5122244" y="176740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200" b="1" kern="1200"/>
            <a:t>Zwiększenie efektywności energetycznej budynku:</a:t>
          </a:r>
          <a:endParaRPr lang="en-US" sz="2200" kern="1200"/>
        </a:p>
      </dsp:txBody>
      <dsp:txXfrm>
        <a:off x="5122244" y="1767403"/>
        <a:ext cx="4320000" cy="648000"/>
      </dsp:txXfrm>
    </dsp:sp>
    <dsp:sp modelId="{8467BB0C-B01E-4D89-85AD-3DC18A054C61}">
      <dsp:nvSpPr>
        <dsp:cNvPr id="0" name=""/>
        <dsp:cNvSpPr/>
      </dsp:nvSpPr>
      <dsp:spPr>
        <a:xfrm>
          <a:off x="5122244" y="2477522"/>
          <a:ext cx="4320000" cy="750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Współpraca z innymi systemami OZE, jak pompy ciepła czy rekuperacja.</a:t>
          </a:r>
          <a:endParaRPr lang="en-US" sz="1800" kern="1200" dirty="0"/>
        </a:p>
      </dsp:txBody>
      <dsp:txXfrm>
        <a:off x="5122244" y="2477522"/>
        <a:ext cx="4320000" cy="750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694FA-091A-4946-A324-544312A7BD73}">
      <dsp:nvSpPr>
        <dsp:cNvPr id="0" name=""/>
        <dsp:cNvSpPr/>
      </dsp:nvSpPr>
      <dsp:spPr>
        <a:xfrm>
          <a:off x="7315" y="52213"/>
          <a:ext cx="989805" cy="9589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9F7B3-CC33-416D-A92A-D4BFE2D9BBE7}">
      <dsp:nvSpPr>
        <dsp:cNvPr id="0" name=""/>
        <dsp:cNvSpPr/>
      </dsp:nvSpPr>
      <dsp:spPr>
        <a:xfrm>
          <a:off x="7315" y="1150704"/>
          <a:ext cx="2828016" cy="4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000" b="1" kern="1200"/>
            <a:t>Średni koszt instalacji:</a:t>
          </a:r>
          <a:endParaRPr lang="en-US" sz="2000" kern="1200"/>
        </a:p>
      </dsp:txBody>
      <dsp:txXfrm>
        <a:off x="7315" y="1150704"/>
        <a:ext cx="2828016" cy="410977"/>
      </dsp:txXfrm>
    </dsp:sp>
    <dsp:sp modelId="{C87E45F1-A71A-4F9A-ACD0-D8371829C2E9}">
      <dsp:nvSpPr>
        <dsp:cNvPr id="0" name=""/>
        <dsp:cNvSpPr/>
      </dsp:nvSpPr>
      <dsp:spPr>
        <a:xfrm>
          <a:off x="7315" y="1626586"/>
          <a:ext cx="2828016" cy="167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Koszt instalacji paneli zależy od wielkości systemu i rodzaju paneli. Średni koszt w Polsce w 2023 roku wynosi około 5.000 - 10.000 zł za 1 kW mocy.</a:t>
          </a:r>
          <a:endParaRPr lang="en-US" sz="1800" kern="1200" dirty="0"/>
        </a:p>
      </dsp:txBody>
      <dsp:txXfrm>
        <a:off x="7315" y="1626586"/>
        <a:ext cx="2828016" cy="1670825"/>
      </dsp:txXfrm>
    </dsp:sp>
    <dsp:sp modelId="{DD2A16C5-4BAA-495B-9DB2-B1F0047A3930}">
      <dsp:nvSpPr>
        <dsp:cNvPr id="0" name=""/>
        <dsp:cNvSpPr/>
      </dsp:nvSpPr>
      <dsp:spPr>
        <a:xfrm>
          <a:off x="3330235" y="52213"/>
          <a:ext cx="989805" cy="9589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3416C-0E92-4160-828F-964059841E2B}">
      <dsp:nvSpPr>
        <dsp:cNvPr id="0" name=""/>
        <dsp:cNvSpPr/>
      </dsp:nvSpPr>
      <dsp:spPr>
        <a:xfrm>
          <a:off x="3330235" y="1150704"/>
          <a:ext cx="2828016" cy="4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000" b="1" kern="1200"/>
            <a:t>Dotacje i dofinansowania:</a:t>
          </a:r>
          <a:endParaRPr lang="en-US" sz="2000" kern="1200"/>
        </a:p>
      </dsp:txBody>
      <dsp:txXfrm>
        <a:off x="3330235" y="1150704"/>
        <a:ext cx="2828016" cy="410977"/>
      </dsp:txXfrm>
    </dsp:sp>
    <dsp:sp modelId="{7202913C-0116-4D41-87DC-19E95DB158DD}">
      <dsp:nvSpPr>
        <dsp:cNvPr id="0" name=""/>
        <dsp:cNvSpPr/>
      </dsp:nvSpPr>
      <dsp:spPr>
        <a:xfrm>
          <a:off x="3330376" y="1538784"/>
          <a:ext cx="2828016" cy="167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Programy takie jak </a:t>
          </a:r>
          <a:r>
            <a:rPr lang="pl-PL" sz="1800" b="1" kern="1200" dirty="0"/>
            <a:t>„Mój Prąd”</a:t>
          </a:r>
          <a:r>
            <a:rPr lang="pl-PL" sz="1800" kern="1200" dirty="0"/>
            <a:t> czy </a:t>
          </a:r>
          <a:r>
            <a:rPr lang="pl-PL" sz="1800" b="1" kern="1200" dirty="0"/>
            <a:t>„Czyste Powietrze”</a:t>
          </a:r>
          <a:r>
            <a:rPr lang="pl-PL" sz="1800" kern="1200" dirty="0"/>
            <a:t> oferują dofinansowanie do instalacji fotowoltaicznych, co może znacznie obniżyć początkowy koszt inwestycji.</a:t>
          </a:r>
          <a:endParaRPr lang="en-US" sz="1800" kern="1200" dirty="0"/>
        </a:p>
      </dsp:txBody>
      <dsp:txXfrm>
        <a:off x="3330376" y="1538784"/>
        <a:ext cx="2828016" cy="1670825"/>
      </dsp:txXfrm>
    </dsp:sp>
    <dsp:sp modelId="{C2DCEC95-945C-47E0-8C92-0707E44EB2FC}">
      <dsp:nvSpPr>
        <dsp:cNvPr id="0" name=""/>
        <dsp:cNvSpPr/>
      </dsp:nvSpPr>
      <dsp:spPr>
        <a:xfrm>
          <a:off x="6653155" y="52213"/>
          <a:ext cx="989805" cy="9589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73EDB-CDD3-46A5-AEAA-BEDF2F5584FF}">
      <dsp:nvSpPr>
        <dsp:cNvPr id="0" name=""/>
        <dsp:cNvSpPr/>
      </dsp:nvSpPr>
      <dsp:spPr>
        <a:xfrm>
          <a:off x="6653155" y="1150704"/>
          <a:ext cx="2828016" cy="4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000" b="1" kern="1200"/>
            <a:t>Okres zwrotu inwestycji:</a:t>
          </a:r>
          <a:endParaRPr lang="en-US" sz="2000" kern="1200"/>
        </a:p>
      </dsp:txBody>
      <dsp:txXfrm>
        <a:off x="6653155" y="1150704"/>
        <a:ext cx="2828016" cy="410977"/>
      </dsp:txXfrm>
    </dsp:sp>
    <dsp:sp modelId="{20E8B119-BA2D-4D93-8C85-BAD2B26DDD77}">
      <dsp:nvSpPr>
        <dsp:cNvPr id="0" name=""/>
        <dsp:cNvSpPr/>
      </dsp:nvSpPr>
      <dsp:spPr>
        <a:xfrm>
          <a:off x="6653155" y="1626586"/>
          <a:ext cx="2828016" cy="167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Średni okres zwrotu z inwestycji to od 6 do 10 lat w zależności od wielkości instalacji i oszczędności na rachunkach za energię.</a:t>
          </a:r>
          <a:endParaRPr lang="en-US" sz="1800" kern="1200" dirty="0"/>
        </a:p>
      </dsp:txBody>
      <dsp:txXfrm>
        <a:off x="6653155" y="1626586"/>
        <a:ext cx="2828016" cy="1670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37829-9B8F-4ED8-870B-7F8A4D758304}">
      <dsp:nvSpPr>
        <dsp:cNvPr id="0" name=""/>
        <dsp:cNvSpPr/>
      </dsp:nvSpPr>
      <dsp:spPr>
        <a:xfrm>
          <a:off x="7315" y="0"/>
          <a:ext cx="989805" cy="9589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133E0-DF30-4CF6-B328-25FEAC256195}">
      <dsp:nvSpPr>
        <dsp:cNvPr id="0" name=""/>
        <dsp:cNvSpPr/>
      </dsp:nvSpPr>
      <dsp:spPr>
        <a:xfrm>
          <a:off x="7315" y="1098491"/>
          <a:ext cx="2828016" cy="4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100" b="1" kern="1200"/>
            <a:t>Rodzaj dachu:</a:t>
          </a:r>
          <a:endParaRPr lang="en-US" sz="2100" kern="1200"/>
        </a:p>
      </dsp:txBody>
      <dsp:txXfrm>
        <a:off x="7315" y="1098491"/>
        <a:ext cx="2828016" cy="410977"/>
      </dsp:txXfrm>
    </dsp:sp>
    <dsp:sp modelId="{9CD5FE7B-DA21-4557-B6F9-D3B32AF94DF3}">
      <dsp:nvSpPr>
        <dsp:cNvPr id="0" name=""/>
        <dsp:cNvSpPr/>
      </dsp:nvSpPr>
      <dsp:spPr>
        <a:xfrm>
          <a:off x="7315" y="1574373"/>
          <a:ext cx="2828016" cy="1775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Jeśli masz dach skośny lub płaski, to panele można łatwo zamontować. Dla dachów płaskich można zastosować specjalne konstrukcje do ustawienia paneli pod odpowiednim kątem.</a:t>
          </a:r>
          <a:endParaRPr lang="en-US" sz="1800" kern="1200" dirty="0"/>
        </a:p>
      </dsp:txBody>
      <dsp:txXfrm>
        <a:off x="7315" y="1574373"/>
        <a:ext cx="2828016" cy="1775251"/>
      </dsp:txXfrm>
    </dsp:sp>
    <dsp:sp modelId="{E2D41E7B-671F-4AB1-B1EE-A757BF28D43F}">
      <dsp:nvSpPr>
        <dsp:cNvPr id="0" name=""/>
        <dsp:cNvSpPr/>
      </dsp:nvSpPr>
      <dsp:spPr>
        <a:xfrm>
          <a:off x="3330235" y="0"/>
          <a:ext cx="989805" cy="9589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2F24A-809C-45FB-A44B-89C9D56DA4A8}">
      <dsp:nvSpPr>
        <dsp:cNvPr id="0" name=""/>
        <dsp:cNvSpPr/>
      </dsp:nvSpPr>
      <dsp:spPr>
        <a:xfrm>
          <a:off x="3330235" y="1098491"/>
          <a:ext cx="2828016" cy="4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100" b="1" kern="1200"/>
            <a:t>Wielkość systemu:</a:t>
          </a:r>
          <a:endParaRPr lang="en-US" sz="2100" kern="1200"/>
        </a:p>
      </dsp:txBody>
      <dsp:txXfrm>
        <a:off x="3330235" y="1098491"/>
        <a:ext cx="2828016" cy="410977"/>
      </dsp:txXfrm>
    </dsp:sp>
    <dsp:sp modelId="{5F091933-17BD-4119-B761-6B8606866A63}">
      <dsp:nvSpPr>
        <dsp:cNvPr id="0" name=""/>
        <dsp:cNvSpPr/>
      </dsp:nvSpPr>
      <dsp:spPr>
        <a:xfrm>
          <a:off x="3330235" y="1574373"/>
          <a:ext cx="2828016" cy="1775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Zależy od zapotrzebowania na energię. Można obliczyć, ile energii zużywasz miesięcznie i dobrać odpowiednią liczbę paneli.</a:t>
          </a:r>
          <a:endParaRPr lang="en-US" sz="1800" kern="1200" dirty="0"/>
        </a:p>
      </dsp:txBody>
      <dsp:txXfrm>
        <a:off x="3330235" y="1574373"/>
        <a:ext cx="2828016" cy="1775251"/>
      </dsp:txXfrm>
    </dsp:sp>
    <dsp:sp modelId="{8F9FA011-9435-451A-BD6E-2402252BA85C}">
      <dsp:nvSpPr>
        <dsp:cNvPr id="0" name=""/>
        <dsp:cNvSpPr/>
      </dsp:nvSpPr>
      <dsp:spPr>
        <a:xfrm>
          <a:off x="6653155" y="0"/>
          <a:ext cx="989805" cy="9589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E5F4B-14E3-4482-BF63-812457E8BE69}">
      <dsp:nvSpPr>
        <dsp:cNvPr id="0" name=""/>
        <dsp:cNvSpPr/>
      </dsp:nvSpPr>
      <dsp:spPr>
        <a:xfrm>
          <a:off x="6653155" y="1098491"/>
          <a:ext cx="2828016" cy="41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l-PL" sz="2100" b="1" kern="1200"/>
            <a:t>Konsultacje z ekspertem:</a:t>
          </a:r>
          <a:endParaRPr lang="en-US" sz="2100" kern="1200"/>
        </a:p>
      </dsp:txBody>
      <dsp:txXfrm>
        <a:off x="6653155" y="1098491"/>
        <a:ext cx="2828016" cy="410977"/>
      </dsp:txXfrm>
    </dsp:sp>
    <dsp:sp modelId="{02E08B42-2C9B-46BC-A62D-F868851BB7B5}">
      <dsp:nvSpPr>
        <dsp:cNvPr id="0" name=""/>
        <dsp:cNvSpPr/>
      </dsp:nvSpPr>
      <dsp:spPr>
        <a:xfrm>
          <a:off x="6653155" y="1574373"/>
          <a:ext cx="2828016" cy="1775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Warto skorzystać z usług profesjonalistów, którzy wykonają audyt energetyczny i dobiorą odpowiednią instalację</a:t>
          </a:r>
          <a:endParaRPr lang="en-US" sz="1800" kern="1200" dirty="0"/>
        </a:p>
      </dsp:txBody>
      <dsp:txXfrm>
        <a:off x="6653155" y="1574373"/>
        <a:ext cx="2828016" cy="17752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3885C-08ED-4453-9C7D-B4369EF1E2F3}">
      <dsp:nvSpPr>
        <dsp:cNvPr id="0" name=""/>
        <dsp:cNvSpPr/>
      </dsp:nvSpPr>
      <dsp:spPr>
        <a:xfrm>
          <a:off x="0" y="1555"/>
          <a:ext cx="9489000" cy="788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740A3-5046-497A-8987-3EC5A66CA75D}">
      <dsp:nvSpPr>
        <dsp:cNvPr id="0" name=""/>
        <dsp:cNvSpPr/>
      </dsp:nvSpPr>
      <dsp:spPr>
        <a:xfrm>
          <a:off x="238451" y="178915"/>
          <a:ext cx="433547" cy="433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6CAC5-BA5D-4067-B19F-97BEE86CCAF0}">
      <dsp:nvSpPr>
        <dsp:cNvPr id="0" name=""/>
        <dsp:cNvSpPr/>
      </dsp:nvSpPr>
      <dsp:spPr>
        <a:xfrm>
          <a:off x="910449" y="1555"/>
          <a:ext cx="8578550" cy="78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25" tIns="83425" rIns="83425" bIns="834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/>
            <a:t>Panele fotowoltaiczne</a:t>
          </a:r>
          <a:r>
            <a:rPr lang="pl-PL" sz="1900" kern="1200"/>
            <a:t> to przyszłość energetyki odnawialnej.</a:t>
          </a:r>
          <a:endParaRPr lang="en-US" sz="1900" kern="1200"/>
        </a:p>
      </dsp:txBody>
      <dsp:txXfrm>
        <a:off x="910449" y="1555"/>
        <a:ext cx="8578550" cy="788268"/>
      </dsp:txXfrm>
    </dsp:sp>
    <dsp:sp modelId="{2C532F68-1EB4-44B4-86CC-21DE7B179A61}">
      <dsp:nvSpPr>
        <dsp:cNvPr id="0" name=""/>
        <dsp:cNvSpPr/>
      </dsp:nvSpPr>
      <dsp:spPr>
        <a:xfrm>
          <a:off x="0" y="986890"/>
          <a:ext cx="9489000" cy="788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E0504-438F-4A07-A7F5-DB38C2354C1B}">
      <dsp:nvSpPr>
        <dsp:cNvPr id="0" name=""/>
        <dsp:cNvSpPr/>
      </dsp:nvSpPr>
      <dsp:spPr>
        <a:xfrm>
          <a:off x="238451" y="1164250"/>
          <a:ext cx="433547" cy="4335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25188-0B36-4DF1-B5BB-31E6EC1E0AA6}">
      <dsp:nvSpPr>
        <dsp:cNvPr id="0" name=""/>
        <dsp:cNvSpPr/>
      </dsp:nvSpPr>
      <dsp:spPr>
        <a:xfrm>
          <a:off x="910449" y="986890"/>
          <a:ext cx="8578550" cy="78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25" tIns="83425" rIns="83425" bIns="834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Korzyści to </a:t>
          </a:r>
          <a:r>
            <a:rPr lang="pl-PL" sz="1900" b="1" kern="1200"/>
            <a:t>oszczędności, ekologia, niezależność energetyczna</a:t>
          </a:r>
          <a:r>
            <a:rPr lang="pl-PL" sz="1900" kern="1200"/>
            <a:t>.</a:t>
          </a:r>
          <a:endParaRPr lang="en-US" sz="1900" kern="1200"/>
        </a:p>
      </dsp:txBody>
      <dsp:txXfrm>
        <a:off x="910449" y="986890"/>
        <a:ext cx="8578550" cy="788268"/>
      </dsp:txXfrm>
    </dsp:sp>
    <dsp:sp modelId="{81EDC02B-A9F2-4C75-AB0F-14C563693EFB}">
      <dsp:nvSpPr>
        <dsp:cNvPr id="0" name=""/>
        <dsp:cNvSpPr/>
      </dsp:nvSpPr>
      <dsp:spPr>
        <a:xfrm>
          <a:off x="0" y="1972225"/>
          <a:ext cx="9489000" cy="788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820A5-D53E-4A64-8572-E387C8D1AEC2}">
      <dsp:nvSpPr>
        <dsp:cNvPr id="0" name=""/>
        <dsp:cNvSpPr/>
      </dsp:nvSpPr>
      <dsp:spPr>
        <a:xfrm>
          <a:off x="238451" y="2149585"/>
          <a:ext cx="433547" cy="4335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7093F-8E72-4447-94C8-5140FD4C5507}">
      <dsp:nvSpPr>
        <dsp:cNvPr id="0" name=""/>
        <dsp:cNvSpPr/>
      </dsp:nvSpPr>
      <dsp:spPr>
        <a:xfrm>
          <a:off x="910449" y="1972225"/>
          <a:ext cx="8578550" cy="78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25" tIns="83425" rIns="83425" bIns="834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Inwestycja w panele jest </a:t>
          </a:r>
          <a:r>
            <a:rPr lang="pl-PL" sz="1900" b="1" kern="1200"/>
            <a:t>opłacalna</a:t>
          </a:r>
          <a:r>
            <a:rPr lang="pl-PL" sz="1900" kern="1200"/>
            <a:t> i może mieć </a:t>
          </a:r>
          <a:r>
            <a:rPr lang="pl-PL" sz="1900" b="1" kern="1200"/>
            <a:t>szybki zwrot</a:t>
          </a:r>
          <a:r>
            <a:rPr lang="pl-PL" sz="1900" kern="1200"/>
            <a:t>.</a:t>
          </a:r>
          <a:endParaRPr lang="en-US" sz="1900" kern="1200"/>
        </a:p>
      </dsp:txBody>
      <dsp:txXfrm>
        <a:off x="910449" y="1972225"/>
        <a:ext cx="8578550" cy="788268"/>
      </dsp:txXfrm>
    </dsp:sp>
    <dsp:sp modelId="{89914F8A-4CC4-46E5-A389-3F7D85DA4688}">
      <dsp:nvSpPr>
        <dsp:cNvPr id="0" name=""/>
        <dsp:cNvSpPr/>
      </dsp:nvSpPr>
      <dsp:spPr>
        <a:xfrm>
          <a:off x="0" y="2957560"/>
          <a:ext cx="9489000" cy="788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A1EE9-0CED-4412-B31A-CBA6B8E805D1}">
      <dsp:nvSpPr>
        <dsp:cNvPr id="0" name=""/>
        <dsp:cNvSpPr/>
      </dsp:nvSpPr>
      <dsp:spPr>
        <a:xfrm>
          <a:off x="238451" y="3134920"/>
          <a:ext cx="433547" cy="4335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D3E06-3CDD-4BA6-B3C9-AEC2151C0E32}">
      <dsp:nvSpPr>
        <dsp:cNvPr id="0" name=""/>
        <dsp:cNvSpPr/>
      </dsp:nvSpPr>
      <dsp:spPr>
        <a:xfrm>
          <a:off x="910449" y="2957560"/>
          <a:ext cx="8578550" cy="78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25" tIns="83425" rIns="83425" bIns="834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Rozwój technologii oraz wsparcie rządowe sprawiają, że </a:t>
          </a:r>
          <a:r>
            <a:rPr lang="pl-PL" sz="1900" kern="1200" dirty="0" err="1"/>
            <a:t>fotowoltaika</a:t>
          </a:r>
          <a:r>
            <a:rPr lang="pl-PL" sz="1900" kern="1200" dirty="0"/>
            <a:t> staje się coraz bardziej dostępna.</a:t>
          </a:r>
          <a:endParaRPr lang="en-US" sz="1900" kern="1200" dirty="0"/>
        </a:p>
      </dsp:txBody>
      <dsp:txXfrm>
        <a:off x="910449" y="2957560"/>
        <a:ext cx="8578550" cy="788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E770-44AE-47D5-B4B1-71BEC9A9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63960"/>
            <a:ext cx="9456049" cy="3594112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A91C7-81A9-46F3-B0F4-D9AB8808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67581"/>
            <a:ext cx="9456049" cy="119738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48C8-9681-4994-B52A-1A8BC79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</p:spPr>
        <p:txBody>
          <a:bodyPr/>
          <a:lstStyle/>
          <a:p>
            <a:fld id="{AE3425CA-4B9D-4420-BB9E-C250DB30E421}" type="datetime1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F203-CB10-488B-82DC-9D0571A5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2E9B-C8B7-4716-9D05-265A0424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ED8031-DD67-43C6-94A0-646636C95560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47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C3B3-C67F-4C48-A663-EF010429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C4B3F-B3CB-4CF0-AEC8-1893A6A27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D005-2B71-4325-A646-A2278C3A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B861-3779-4E37-8DF0-E9EB3EA96210}" type="datetime1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6B01-AE16-42EF-B970-5CAF0C89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9BE2-24F4-4F83-8E64-4307C97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9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01120-856A-4F01-B7C1-D87A1E5F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74324" y="552782"/>
            <a:ext cx="2620891" cy="529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62358-C84C-4947-B826-FF738422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52782"/>
            <a:ext cx="6803155" cy="529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71139-AA1A-46DB-B793-17FB8E6E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8388-E864-4553-9937-AE9FC5E50CFC}" type="datetime1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6F6-0FE2-40FB-BFEE-010C2229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A7B1B-13A1-41BA-B924-FD11450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3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2B9A-9384-46B2-8B4F-B9C2035C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3CF4-CD0B-4F3C-A1CE-1BA3EFDE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E659-17B0-4F70-8F1C-93BF4DB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E1E-C50D-4FD4-8B1E-ECD78340D9AB}" type="datetime1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0750-AB4E-4FCF-9B52-BC954760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6B99-C716-4464-B695-623F4C5A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5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233A-AD59-4FB1-A1CA-AABFAE0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9538428" cy="371441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6964-650B-4E87-9541-0E659DEC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9" y="4672584"/>
            <a:ext cx="9538428" cy="114380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BB50-DF4A-47B5-A3AD-18712A3A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3AFB-9E54-459E-8C6D-0913AC3BA5D7}" type="datetime1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59B3-D1B8-4A51-AD6E-868C5BF6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A779-6272-4A15-A566-20C4E9A6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B86E8F-91EA-4626-BCA8-3B4973C7C9D6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19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2A00-5BBD-436C-BB6D-CE650FC4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3"/>
            <a:ext cx="9683871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E2E-F3C4-4CDD-9138-86AE7A1B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108362"/>
            <a:ext cx="4507926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CD01-B639-46B6-B53D-18FE1E39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9171" y="2108362"/>
            <a:ext cx="4825948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E34C3-86AC-48F9-92A4-F17BFAF9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4B6-0CA7-46BA-A00B-1E68E5C3ED0C}" type="datetime1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D6A29-C51F-4654-82AD-04056FA6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1EEB6-57E6-40E7-9702-1D5999B5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9C81A-4806-44FF-99D8-13A65B2D066F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8DDCF9-5353-4B5F-8565-8C27F795A4BF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07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D1A9-BF08-4C6D-805E-244B234E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7784"/>
            <a:ext cx="94395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0C1D8-0907-4FDB-BFAD-36E14AF9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114185"/>
            <a:ext cx="4438887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4441-5FC3-4F86-8ADE-ED90424DB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2900451"/>
            <a:ext cx="4438887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EB34D-DB36-47E0-AE2C-FBEBA2720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5090" y="2114185"/>
            <a:ext cx="4485728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56219-D498-410D-8F2C-03045AE48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5090" y="2900451"/>
            <a:ext cx="4485730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DC9AD-F6B8-44D0-8169-84553C1F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F549-537C-41EC-B9CC-5B6A9AC2A6A7}" type="datetime1">
              <a:rPr lang="en-US" smtClean="0"/>
              <a:t>1/28/25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985ED-7382-4F00-845D-4F27841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2CC25-9EC7-4706-9BD4-5E20C4B3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BC7D26-1B30-46B8-8221-09886FA3D030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86A75-E140-4995-A8BB-89B5ACE678D2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37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1C2-B85F-435F-8DF3-C714A547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9FE38-24D5-4D5F-A92E-E4F8B23F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8D56-3D0E-48B8-8218-1F3A06A96C62}" type="datetime1">
              <a:rPr lang="en-US" smtClean="0"/>
              <a:t>1/28/25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9DF69-BE29-4038-9744-17BFC57B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9496F-64EC-46E7-97F0-BCB7E79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1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F19E0-8FE3-45E8-A227-D74EEF1A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309E-27D4-401F-A74A-DEA16C7B51DC}" type="datetime1">
              <a:rPr lang="en-US" smtClean="0"/>
              <a:t>1/28/25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1926-56F3-40BC-A03F-62B96941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FE2B6-07A4-4AA0-9BCE-204E13DA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4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266A-CB24-44C5-B2E8-01142084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9283"/>
            <a:ext cx="4603963" cy="2572489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DBD1-7133-47A5-A771-2CEA1853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796" y="549283"/>
            <a:ext cx="4455517" cy="53197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A729F-B24D-424E-B067-003B0601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296498"/>
            <a:ext cx="4603963" cy="2572489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7323-5497-426C-9DD9-3CF69E88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B81-2BC3-42D7-B67D-05C685AA80AD}" type="datetime1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D7667-4D25-40AF-9D6D-FCB2C21E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0918-EDF8-47A5-BEA8-AC9A7A15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8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5D2B-FAFB-4BC9-A917-610FDCD0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4608576" cy="2569464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A694-5302-42BE-8A7A-6007C10F8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25952" y="552783"/>
            <a:ext cx="4663440" cy="5308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4481C-81D6-4329-8203-70B3FCC3F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9" y="3300984"/>
            <a:ext cx="4608576" cy="2569464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D6C12-26C4-4DF7-B013-56D0849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F2B-E487-4905-B553-FB649F2B6F23}" type="datetime1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F307-FB97-40EC-8517-E6F351B3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B397-305A-42B7-A763-829634B9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BD48A-4D17-4225-AC4D-67B4C68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14A2B-77AF-4E51-B0C1-0D361EF8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096199"/>
            <a:ext cx="9489000" cy="374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9C2F5-57CA-4152-A766-8F877538F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EF7C3A7-D6F6-4D38-A7C3-B72967BB81A6}" type="datetime1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5FB5-D02B-4BB9-8B8B-D1A11CFE8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44FF-6F88-4090-A77F-499DF9AA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32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4AEDE-F25F-43E6-A2C4-7FFF41074990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793C08-EF4C-422B-A728-6C717C47DF6F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25BC6-56A8-46DE-8037-A9A577624B0D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54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A36953-F348-003A-46BC-92EF3F3D0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9" y="810563"/>
            <a:ext cx="5886550" cy="5054406"/>
          </a:xfrm>
        </p:spPr>
        <p:txBody>
          <a:bodyPr anchor="t">
            <a:normAutofit/>
          </a:bodyPr>
          <a:lstStyle/>
          <a:p>
            <a:r>
              <a:rPr lang="pl-PL"/>
              <a:t>Panele fotowoltaiczne – Energia Przyszłości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19C2EF7-EA98-4158-DED7-84C0E017F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3202" y="4719775"/>
            <a:ext cx="2967253" cy="1153108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1900"/>
              <a:t>Jak działają panele fotowoltaiczne i dlaczego warto w nie inwestować?</a:t>
            </a:r>
          </a:p>
        </p:txBody>
      </p:sp>
      <p:cxnSp>
        <p:nvCxnSpPr>
          <p:cNvPr id="43" name="Main Horizontal Connector">
            <a:extLst>
              <a:ext uri="{FF2B5EF4-FFF2-40B4-BE49-F238E27FC236}">
                <a16:creationId xmlns:a16="http://schemas.microsoft.com/office/drawing/2014/main" id="{4D594499-F983-4364-8ABC-5BCDC2E90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103F507-43F6-4A6E-92B1-B28387F66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4348" y="334927"/>
            <a:ext cx="0" cy="571251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Farma na panelu słonecznym">
            <a:extLst>
              <a:ext uri="{FF2B5EF4-FFF2-40B4-BE49-F238E27FC236}">
                <a16:creationId xmlns:a16="http://schemas.microsoft.com/office/drawing/2014/main" id="{7AE95C5E-99D1-EBA2-9448-25C5C22DFA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73" r="-1" b="-1"/>
          <a:stretch/>
        </p:blipFill>
        <p:spPr>
          <a:xfrm>
            <a:off x="7721627" y="667027"/>
            <a:ext cx="2574621" cy="1448591"/>
          </a:xfrm>
          <a:prstGeom prst="rect">
            <a:avLst/>
          </a:prstGeom>
        </p:spPr>
      </p:pic>
      <p:cxnSp>
        <p:nvCxnSpPr>
          <p:cNvPr id="47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149E7E-F64F-4A53-BA89-F922F5F5A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2437763"/>
            <a:ext cx="347207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9D3EFAB-C7FE-463A-AEF2-3FE0DAB57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4537305"/>
            <a:ext cx="347207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W stopce pisma znajduje się: znak Funduszy Europejskich, czyli biała, żółta i czerwona gwiazda na niebieskim tle wraz z nazwą programu Fundusze Europejskie dla Śląskiego, biało-czerwona flaga z napisem Rzeczpospolita Polska, flaga Unii Europejskiej, czyli okrąg ułożony z dwunastu żółtych gwiazd na niebieskim tle z napisem Dofinansowane przez Unię Europejską oraz herb województwa śląskiego, czyli złoty orzeł na niebieskim tle.">
            <a:extLst>
              <a:ext uri="{FF2B5EF4-FFF2-40B4-BE49-F238E27FC236}">
                <a16:creationId xmlns:a16="http://schemas.microsoft.com/office/drawing/2014/main" id="{98B2F2C6-7B34-9E11-EA26-47BB50C46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33" y="5948215"/>
            <a:ext cx="5758815" cy="60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7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AF8B84-A4BF-A177-EE26-E70E5651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u="none" strike="noStrike">
                <a:solidFill>
                  <a:srgbClr val="000000"/>
                </a:solidFill>
                <a:effectLst/>
                <a:latin typeface="-webkit-standard"/>
              </a:rPr>
              <a:t>Proces instalacji paneli fotowoltaicznych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70F820-819B-4654-C0A2-9F98DA4F4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Krok 1:</a:t>
            </a:r>
            <a:r>
              <a:rPr lang="pl-PL" dirty="0"/>
              <a:t> Wybór firmy instalacyjnej i przeprowadzenie audytu energetycznego.</a:t>
            </a:r>
          </a:p>
          <a:p>
            <a:r>
              <a:rPr lang="pl-PL" b="1" dirty="0"/>
              <a:t>Krok 2:</a:t>
            </a:r>
            <a:r>
              <a:rPr lang="pl-PL" dirty="0"/>
              <a:t> Wybór systemu i podpisanie umowy.</a:t>
            </a:r>
          </a:p>
          <a:p>
            <a:r>
              <a:rPr lang="pl-PL" b="1" dirty="0"/>
              <a:t>Krok 3:</a:t>
            </a:r>
            <a:r>
              <a:rPr lang="pl-PL" dirty="0"/>
              <a:t> Montaż paneli fotowoltaicznych (zwykle trwa to 1-3 dni).</a:t>
            </a:r>
          </a:p>
          <a:p>
            <a:r>
              <a:rPr lang="pl-PL" b="1" dirty="0"/>
              <a:t>Krok 4:</a:t>
            </a:r>
            <a:r>
              <a:rPr lang="pl-PL" dirty="0"/>
              <a:t> Instalacja inwertera i podłączenie systemu do sieci.</a:t>
            </a:r>
          </a:p>
          <a:p>
            <a:r>
              <a:rPr lang="pl-PL" b="1" dirty="0"/>
              <a:t>Krok 5:</a:t>
            </a:r>
            <a:r>
              <a:rPr lang="pl-PL" dirty="0"/>
              <a:t> Testowanie i uruchomienie systemu.</a:t>
            </a:r>
          </a:p>
          <a:p>
            <a:r>
              <a:rPr lang="pl-PL" b="1" dirty="0"/>
              <a:t>Krok 6:</a:t>
            </a:r>
            <a:r>
              <a:rPr lang="pl-PL" dirty="0"/>
              <a:t> Rejestracja w odpowiednich programach (np. net-</a:t>
            </a:r>
            <a:r>
              <a:rPr lang="pl-PL" dirty="0" err="1"/>
              <a:t>metering</a:t>
            </a:r>
            <a:r>
              <a:rPr lang="pl-PL" dirty="0"/>
              <a:t>, jeśli dostępne).</a:t>
            </a:r>
          </a:p>
        </p:txBody>
      </p:sp>
    </p:spTree>
    <p:extLst>
      <p:ext uri="{BB962C8B-B14F-4D97-AF65-F5344CB8AC3E}">
        <p14:creationId xmlns:p14="http://schemas.microsoft.com/office/powerpoint/2010/main" val="290335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A71F7A-4471-2725-BA2D-42A417A4A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024" y="552782"/>
            <a:ext cx="4423224" cy="1643663"/>
          </a:xfrm>
        </p:spPr>
        <p:txBody>
          <a:bodyPr>
            <a:normAutofit/>
          </a:bodyPr>
          <a:lstStyle/>
          <a:p>
            <a:r>
              <a:rPr lang="pl-PL" sz="3700" b="0" i="0" u="none" strike="noStrike">
                <a:effectLst/>
                <a:latin typeface="-webkit-standard"/>
              </a:rPr>
              <a:t>Przykłady zastosowań paneli fotowoltaicznych</a:t>
            </a:r>
            <a:endParaRPr lang="pl-PL" sz="3700"/>
          </a:p>
        </p:txBody>
      </p:sp>
      <p:pic>
        <p:nvPicPr>
          <p:cNvPr id="5" name="Picture 4" descr="Zbliżenie panelu słonecznego">
            <a:extLst>
              <a:ext uri="{FF2B5EF4-FFF2-40B4-BE49-F238E27FC236}">
                <a16:creationId xmlns:a16="http://schemas.microsoft.com/office/drawing/2014/main" id="{9F8AB97C-62D7-1913-3C62-B4CA33B400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44" r="23240" b="-1"/>
          <a:stretch/>
        </p:blipFill>
        <p:spPr>
          <a:xfrm>
            <a:off x="20" y="10"/>
            <a:ext cx="5210493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0F2DFA-65B8-8718-6A31-3EB645F3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023" y="2531372"/>
            <a:ext cx="4490046" cy="351605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pl-PL" sz="2900" b="1" dirty="0"/>
              <a:t>W domach jednorodzinnych:</a:t>
            </a:r>
            <a:endParaRPr lang="pl-PL" sz="2900" dirty="0"/>
          </a:p>
          <a:p>
            <a:pPr lvl="1">
              <a:lnSpc>
                <a:spcPct val="120000"/>
              </a:lnSpc>
            </a:pPr>
            <a:r>
              <a:rPr lang="pl-PL" sz="2900" dirty="0"/>
              <a:t>Pokrycie zapotrzebowania na energię elektryczną, oszczędności na rachunkach, niezależność od dostawców.</a:t>
            </a:r>
          </a:p>
          <a:p>
            <a:pPr>
              <a:lnSpc>
                <a:spcPct val="120000"/>
              </a:lnSpc>
            </a:pPr>
            <a:r>
              <a:rPr lang="pl-PL" sz="2900" b="1" dirty="0"/>
              <a:t>W firmach i przemysłowych instalacjach:</a:t>
            </a:r>
            <a:endParaRPr lang="pl-PL" sz="2900" dirty="0"/>
          </a:p>
          <a:p>
            <a:pPr lvl="1">
              <a:lnSpc>
                <a:spcPct val="120000"/>
              </a:lnSpc>
            </a:pPr>
            <a:r>
              <a:rPr lang="pl-PL" sz="2900" dirty="0"/>
              <a:t>Obniżenie kosztów działalności, zmniejszenie emisji CO₂.</a:t>
            </a:r>
          </a:p>
          <a:p>
            <a:pPr>
              <a:lnSpc>
                <a:spcPct val="120000"/>
              </a:lnSpc>
            </a:pPr>
            <a:r>
              <a:rPr lang="pl-PL" sz="2900" b="1" dirty="0"/>
              <a:t>Na farmach fotowoltaicznych:</a:t>
            </a:r>
            <a:endParaRPr lang="pl-PL" sz="2900" dirty="0"/>
          </a:p>
          <a:p>
            <a:pPr lvl="1">
              <a:lnSpc>
                <a:spcPct val="120000"/>
              </a:lnSpc>
            </a:pPr>
            <a:r>
              <a:rPr lang="pl-PL" sz="2900" dirty="0"/>
              <a:t>Duże instalacje oparte na panelach fotowoltaicznych mogą dostarczać energię do sieci elektrycznej.</a:t>
            </a:r>
          </a:p>
          <a:p>
            <a:pPr>
              <a:lnSpc>
                <a:spcPct val="120000"/>
              </a:lnSpc>
            </a:pPr>
            <a:endParaRPr lang="pl-PL" sz="1300" dirty="0"/>
          </a:p>
        </p:txBody>
      </p:sp>
      <p:cxnSp>
        <p:nvCxnSpPr>
          <p:cNvPr id="11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in Frame">
            <a:extLst>
              <a:ext uri="{FF2B5EF4-FFF2-40B4-BE49-F238E27FC236}">
                <a16:creationId xmlns:a16="http://schemas.microsoft.com/office/drawing/2014/main" id="{60B98957-D5C0-4FFC-8987-C5D8A06F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0546" y="334928"/>
            <a:ext cx="6263710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123B9E-16C1-47FC-BA6E-0B62BE4F2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2133" y="2400300"/>
            <a:ext cx="51865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Main Horizontal Connector">
            <a:extLst>
              <a:ext uri="{FF2B5EF4-FFF2-40B4-BE49-F238E27FC236}">
                <a16:creationId xmlns:a16="http://schemas.microsoft.com/office/drawing/2014/main" id="{51DA9589-40B0-4B65-A035-81057865F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0546" y="6047437"/>
            <a:ext cx="5188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25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ADF3AF-1E9F-DC82-E02D-0D5D757B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Przyszłość technologii fotowoltaicznej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FC4EBE-AB67-EDF3-4FC0-58C49C8DD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200" b="1" dirty="0"/>
              <a:t>Postęp technologiczny:</a:t>
            </a:r>
            <a:endParaRPr lang="pl-PL" sz="2200" dirty="0"/>
          </a:p>
          <a:p>
            <a:pPr lvl="1"/>
            <a:r>
              <a:rPr lang="pl-PL" sz="1900" dirty="0"/>
              <a:t>Nowe technologie, jak panele </a:t>
            </a:r>
            <a:r>
              <a:rPr lang="pl-PL" sz="1900" dirty="0" err="1"/>
              <a:t>bifacjalne</a:t>
            </a:r>
            <a:r>
              <a:rPr lang="pl-PL" sz="1900" dirty="0"/>
              <a:t>, które generują energię z obu stron.</a:t>
            </a:r>
          </a:p>
          <a:p>
            <a:pPr lvl="1"/>
            <a:r>
              <a:rPr lang="pl-PL" sz="1900" dirty="0"/>
              <a:t>Poprawa efektywności paneli i zmniejszenie kosztów produkcji.</a:t>
            </a:r>
          </a:p>
          <a:p>
            <a:r>
              <a:rPr lang="pl-PL" sz="2200" b="1" dirty="0"/>
              <a:t>Integracja z innymi systemami OZE:</a:t>
            </a:r>
            <a:endParaRPr lang="pl-PL" sz="2200" dirty="0"/>
          </a:p>
          <a:p>
            <a:pPr lvl="1"/>
            <a:r>
              <a:rPr lang="pl-PL" sz="1900" dirty="0"/>
              <a:t>Większa integracja z magazynami energii, samochodami elektrycznymi i innymi systemami (np. pompy ciepła).</a:t>
            </a:r>
          </a:p>
          <a:p>
            <a:r>
              <a:rPr lang="pl-PL" sz="2200" b="1" dirty="0"/>
              <a:t>Zielona transformacja energetyczna:</a:t>
            </a:r>
            <a:endParaRPr lang="pl-PL" sz="2200" dirty="0"/>
          </a:p>
          <a:p>
            <a:pPr lvl="1"/>
            <a:r>
              <a:rPr lang="pl-PL" sz="1900" dirty="0"/>
              <a:t>Panele fotowoltaiczne są kluczowym elementem w przejściu na odnawialne źródła energii i osiągnięcie celów zrównoważonego rozwoju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384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494CB9-D5E9-CE4E-DFB9-3160345C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u="none" strike="noStrike">
                <a:solidFill>
                  <a:srgbClr val="000000"/>
                </a:solidFill>
                <a:effectLst/>
                <a:latin typeface="-webkit-standard"/>
              </a:rPr>
              <a:t>Podsumowanie</a:t>
            </a:r>
            <a:endParaRPr lang="pl-PL" dirty="0"/>
          </a:p>
        </p:txBody>
      </p:sp>
      <p:graphicFrame>
        <p:nvGraphicFramePr>
          <p:cNvPr id="19" name="Symbol zastępczy zawartości 2">
            <a:extLst>
              <a:ext uri="{FF2B5EF4-FFF2-40B4-BE49-F238E27FC236}">
                <a16:creationId xmlns:a16="http://schemas.microsoft.com/office/drawing/2014/main" id="{8F0C0CDA-6B16-150F-7CDE-4CF414B4A8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1248" y="2096199"/>
          <a:ext cx="9489000" cy="3747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78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78B145-4226-1315-99F9-4B9BE729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024" y="552782"/>
            <a:ext cx="4423224" cy="1643663"/>
          </a:xfrm>
        </p:spPr>
        <p:txBody>
          <a:bodyPr>
            <a:normAutofit/>
          </a:bodyPr>
          <a:lstStyle/>
          <a:p>
            <a:r>
              <a:rPr lang="pl-PL" dirty="0"/>
              <a:t>Cel prezentacji</a:t>
            </a:r>
          </a:p>
        </p:txBody>
      </p:sp>
      <p:pic>
        <p:nvPicPr>
          <p:cNvPr id="5" name="Picture 4" descr="Farma na panelu słonecznym">
            <a:extLst>
              <a:ext uri="{FF2B5EF4-FFF2-40B4-BE49-F238E27FC236}">
                <a16:creationId xmlns:a16="http://schemas.microsoft.com/office/drawing/2014/main" id="{B7B619E4-63BF-0830-FF4A-BAEF040092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16" r="20249" b="-1"/>
          <a:stretch/>
        </p:blipFill>
        <p:spPr>
          <a:xfrm>
            <a:off x="20" y="10"/>
            <a:ext cx="5210493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827FD6-B1E1-3906-9EBF-3BB659EA5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024" y="2735229"/>
            <a:ext cx="4423224" cy="3108354"/>
          </a:xfrm>
        </p:spPr>
        <p:txBody>
          <a:bodyPr>
            <a:normAutofit/>
          </a:bodyPr>
          <a:lstStyle/>
          <a:p>
            <a:r>
              <a:rPr lang="pl-PL" dirty="0"/>
              <a:t>Wprowadzenie do podstaw działania paneli fotowoltaicznych.</a:t>
            </a:r>
          </a:p>
          <a:p>
            <a:r>
              <a:rPr lang="pl-PL" dirty="0"/>
              <a:t>Wyjaśnienie korzyści związanych z ich stosowaniem.</a:t>
            </a:r>
          </a:p>
          <a:p>
            <a:r>
              <a:rPr lang="pl-PL" dirty="0"/>
              <a:t>Omówienie procesu instalacji i kosztów </a:t>
            </a:r>
          </a:p>
        </p:txBody>
      </p:sp>
      <p:cxnSp>
        <p:nvCxnSpPr>
          <p:cNvPr id="11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in Frame">
            <a:extLst>
              <a:ext uri="{FF2B5EF4-FFF2-40B4-BE49-F238E27FC236}">
                <a16:creationId xmlns:a16="http://schemas.microsoft.com/office/drawing/2014/main" id="{60B98957-D5C0-4FFC-8987-C5D8A06F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0546" y="334928"/>
            <a:ext cx="6263710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123B9E-16C1-47FC-BA6E-0B62BE4F2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2133" y="2400300"/>
            <a:ext cx="51865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Main Horizontal Connector">
            <a:extLst>
              <a:ext uri="{FF2B5EF4-FFF2-40B4-BE49-F238E27FC236}">
                <a16:creationId xmlns:a16="http://schemas.microsoft.com/office/drawing/2014/main" id="{51DA9589-40B0-4B65-A035-81057865F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0546" y="6047437"/>
            <a:ext cx="5188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35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808BCF-BD09-18F6-DFA6-A700B26D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są panele fotowoltaiczne?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0BA737-647D-C504-918A-02CB1F049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Definicja:</a:t>
            </a:r>
          </a:p>
          <a:p>
            <a:pPr marL="0" indent="0">
              <a:buNone/>
            </a:pPr>
            <a:r>
              <a:rPr lang="pl-PL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Panele fotowoltaiczne to urządzenia, które zamieniają energię słoneczną na energię elektryczną przy użyciu efektu fotowoltaicznego.</a:t>
            </a:r>
          </a:p>
          <a:p>
            <a:r>
              <a:rPr lang="pl-PL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Podstawowe elementy panelu fotowoltaicznego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</a:t>
            </a:r>
          </a:p>
          <a:p>
            <a:pPr marL="0" indent="0">
              <a:buNone/>
            </a:pPr>
            <a:r>
              <a:rPr lang="pl-PL" dirty="0">
                <a:solidFill>
                  <a:srgbClr val="000000"/>
                </a:solidFill>
                <a:latin typeface="-webkit-standard"/>
              </a:rPr>
              <a:t>	</a:t>
            </a:r>
            <a:r>
              <a:rPr lang="pl-PL" b="1" dirty="0"/>
              <a:t>Ogniwa fotowoltaiczne</a:t>
            </a:r>
            <a:r>
              <a:rPr lang="pl-PL" dirty="0"/>
              <a:t> – wytwarzają prąd.</a:t>
            </a:r>
          </a:p>
          <a:p>
            <a:pPr marL="0" indent="0">
              <a:buNone/>
            </a:pPr>
            <a:r>
              <a:rPr lang="pl-PL" b="1" dirty="0"/>
              <a:t>	Moduł fotowoltaiczny</a:t>
            </a:r>
            <a:r>
              <a:rPr lang="pl-PL" dirty="0"/>
              <a:t> – zgrupowanie ogniw w jeden panel.</a:t>
            </a:r>
          </a:p>
          <a:p>
            <a:pPr marL="0" indent="0">
              <a:buNone/>
            </a:pPr>
            <a:r>
              <a:rPr lang="pl-PL" b="1" dirty="0"/>
              <a:t>	Inwerter</a:t>
            </a:r>
            <a:r>
              <a:rPr lang="pl-PL" dirty="0"/>
              <a:t> – zamienia prąd stały na prąd zmienny, który jest używany w domu.</a:t>
            </a:r>
          </a:p>
        </p:txBody>
      </p:sp>
    </p:spTree>
    <p:extLst>
      <p:ext uri="{BB962C8B-B14F-4D97-AF65-F5344CB8AC3E}">
        <p14:creationId xmlns:p14="http://schemas.microsoft.com/office/powerpoint/2010/main" val="298330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FD0814-FE1A-98E2-AA2F-EE3B5CFD4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są panele fotowoltaiczne?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6D6CFA-2C94-0029-BEEB-D0E341692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l-PL" b="1" i="0" u="none" strike="noStrike" dirty="0">
                <a:solidFill>
                  <a:srgbClr val="000000"/>
                </a:solidFill>
                <a:effectLst/>
              </a:rPr>
              <a:t>Typy paneli:</a:t>
            </a:r>
            <a:endParaRPr lang="pl-PL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pl-PL" b="1" i="0" u="none" strike="noStrike" dirty="0">
                <a:solidFill>
                  <a:srgbClr val="000000"/>
                </a:solidFill>
                <a:effectLst/>
              </a:rPr>
              <a:t>Monokrystaliczne:</a:t>
            </a:r>
            <a:r>
              <a:rPr lang="pl-PL" b="0" i="0" u="none" strike="noStrike" dirty="0">
                <a:solidFill>
                  <a:srgbClr val="000000"/>
                </a:solidFill>
                <a:effectLst/>
              </a:rPr>
              <a:t> Wysoka efektywność, droższe, ale trwalsze.</a:t>
            </a:r>
          </a:p>
          <a:p>
            <a:pPr lvl="1"/>
            <a:r>
              <a:rPr lang="pl-PL" b="1" i="0" u="none" strike="noStrike" dirty="0">
                <a:solidFill>
                  <a:srgbClr val="000000"/>
                </a:solidFill>
                <a:effectLst/>
              </a:rPr>
              <a:t>Polikrystaliczne:</a:t>
            </a:r>
            <a:r>
              <a:rPr lang="pl-PL" b="0" i="0" u="none" strike="noStrike" dirty="0">
                <a:solidFill>
                  <a:srgbClr val="000000"/>
                </a:solidFill>
                <a:effectLst/>
              </a:rPr>
              <a:t> Mniejsza efektywność, tańsze.</a:t>
            </a:r>
          </a:p>
          <a:p>
            <a:pPr lvl="1"/>
            <a:r>
              <a:rPr lang="pl-PL" b="1" i="0" u="none" strike="noStrike" dirty="0">
                <a:solidFill>
                  <a:srgbClr val="000000"/>
                </a:solidFill>
                <a:effectLst/>
              </a:rPr>
              <a:t>Cienkowarstwowe:</a:t>
            </a:r>
            <a:r>
              <a:rPr lang="pl-PL" b="0" i="0" u="none" strike="noStrike" dirty="0">
                <a:solidFill>
                  <a:srgbClr val="000000"/>
                </a:solidFill>
                <a:effectLst/>
              </a:rPr>
              <a:t> Niska efektywność, ale elastyczność i łatwość w montażu.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155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F1497B-DE01-19CB-DBE9-E45CA77D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21518"/>
            <a:ext cx="4302859" cy="4750271"/>
          </a:xfrm>
        </p:spPr>
        <p:txBody>
          <a:bodyPr anchor="b">
            <a:normAutofit/>
          </a:bodyPr>
          <a:lstStyle/>
          <a:p>
            <a:r>
              <a:rPr lang="pl-PL" sz="4100"/>
              <a:t>Jak działają panele fotowoltaiczne?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A4938F-79A1-4D7C-B12F-ECCAECAE9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2599" y="334928"/>
            <a:ext cx="0" cy="57015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2D3CE0-27FF-8CFA-7AB4-F4ECFFC6C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050" y="821519"/>
            <a:ext cx="4349198" cy="47502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b="1" i="0" u="none" strike="noStrike" dirty="0">
                <a:effectLst/>
              </a:rPr>
              <a:t>Proces generowania </a:t>
            </a:r>
            <a:r>
              <a:rPr lang="pl-PL" b="1" i="0" u="none" strike="noStrike" dirty="0" err="1">
                <a:effectLst/>
              </a:rPr>
              <a:t>energii:Absorpcja</a:t>
            </a:r>
            <a:r>
              <a:rPr lang="pl-PL" b="1" i="0" u="none" strike="noStrike" dirty="0">
                <a:effectLst/>
              </a:rPr>
              <a:t> światła słonecznego:</a:t>
            </a:r>
            <a:r>
              <a:rPr lang="pl-PL" b="0" i="0" u="none" strike="noStrike" dirty="0">
                <a:effectLst/>
              </a:rPr>
              <a:t> Panele pochłaniają energię słoneczną.</a:t>
            </a:r>
          </a:p>
          <a:p>
            <a:pPr lvl="1">
              <a:lnSpc>
                <a:spcPct val="120000"/>
              </a:lnSpc>
            </a:pPr>
            <a:r>
              <a:rPr lang="pl-PL" b="1" i="0" u="none" strike="noStrike" dirty="0">
                <a:effectLst/>
              </a:rPr>
              <a:t>Przemiana energii:</a:t>
            </a:r>
            <a:r>
              <a:rPr lang="pl-PL" b="0" i="0" u="none" strike="noStrike" dirty="0">
                <a:effectLst/>
              </a:rPr>
              <a:t> Fotony z promieni słonecznych uwalniają elektrony w ogniwach fotowoltaicznych.</a:t>
            </a:r>
          </a:p>
          <a:p>
            <a:pPr lvl="1">
              <a:lnSpc>
                <a:spcPct val="120000"/>
              </a:lnSpc>
            </a:pPr>
            <a:r>
              <a:rPr lang="pl-PL" b="1" i="0" u="none" strike="noStrike" dirty="0">
                <a:effectLst/>
              </a:rPr>
              <a:t>Generowanie prądu:</a:t>
            </a:r>
            <a:r>
              <a:rPr lang="pl-PL" b="0" i="0" u="none" strike="noStrike" dirty="0">
                <a:effectLst/>
              </a:rPr>
              <a:t> Przemieszczające się elektrony tworzą prąd stały (DC).</a:t>
            </a:r>
          </a:p>
          <a:p>
            <a:pPr lvl="1">
              <a:lnSpc>
                <a:spcPct val="120000"/>
              </a:lnSpc>
            </a:pPr>
            <a:r>
              <a:rPr lang="pl-PL" b="1" i="0" u="none" strike="noStrike" dirty="0">
                <a:effectLst/>
              </a:rPr>
              <a:t>Konwersja do prądu zmiennego:</a:t>
            </a:r>
            <a:r>
              <a:rPr lang="pl-PL" b="0" i="0" u="none" strike="noStrike" dirty="0">
                <a:effectLst/>
              </a:rPr>
              <a:t> Inwerter przekształca prąd stały w prąd zmienny (AC), który jest używany w gospodarstwach domowych.</a:t>
            </a:r>
          </a:p>
          <a:p>
            <a:pPr>
              <a:lnSpc>
                <a:spcPct val="120000"/>
              </a:lnSpc>
            </a:pPr>
            <a:endParaRPr lang="pl-PL" dirty="0"/>
          </a:p>
        </p:txBody>
      </p:sp>
      <p:cxnSp>
        <p:nvCxnSpPr>
          <p:cNvPr id="14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21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3FFBA8-8E4B-E4D6-3D57-6F967207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0562"/>
            <a:ext cx="9489000" cy="937040"/>
          </a:xfrm>
        </p:spPr>
        <p:txBody>
          <a:bodyPr>
            <a:normAutofit/>
          </a:bodyPr>
          <a:lstStyle/>
          <a:p>
            <a:r>
              <a:rPr lang="pl-PL" sz="2800"/>
              <a:t>Korzyści z zastosowania paneli fotowoltaicznych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2E753A-9EC8-4017-973A-6477BEF0A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2027271"/>
            <a:ext cx="103809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CC676690-1EF6-BD70-045B-00A81951FA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896200"/>
              </p:ext>
            </p:extLst>
          </p:nvPr>
        </p:nvGraphicFramePr>
        <p:xfrm>
          <a:off x="841375" y="2362200"/>
          <a:ext cx="9488488" cy="334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73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AD5E82-DABC-FF63-4236-EF0A27F0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0562"/>
            <a:ext cx="9489000" cy="937040"/>
          </a:xfrm>
        </p:spPr>
        <p:txBody>
          <a:bodyPr>
            <a:normAutofit/>
          </a:bodyPr>
          <a:lstStyle/>
          <a:p>
            <a:r>
              <a:rPr lang="pl-PL" sz="2800"/>
              <a:t>Korzyści z zastosowania paneli fotowoltaicznych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2E753A-9EC8-4017-973A-6477BEF0A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2027271"/>
            <a:ext cx="103809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0924DBCF-11AE-BC4F-FA40-844849070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366755"/>
              </p:ext>
            </p:extLst>
          </p:nvPr>
        </p:nvGraphicFramePr>
        <p:xfrm>
          <a:off x="841375" y="2362200"/>
          <a:ext cx="9488488" cy="334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64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9664BF-16EC-C251-B697-92F64544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0562"/>
            <a:ext cx="9489000" cy="937040"/>
          </a:xfrm>
        </p:spPr>
        <p:txBody>
          <a:bodyPr>
            <a:normAutofit/>
          </a:bodyPr>
          <a:lstStyle/>
          <a:p>
            <a:r>
              <a:rPr lang="pl-PL" sz="3700"/>
              <a:t>Koszt instalacji paneli fotowoltaicznych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2E753A-9EC8-4017-973A-6477BEF0A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2027271"/>
            <a:ext cx="103809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75625E2-B991-4882-9D3B-8D45A4474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874378"/>
              </p:ext>
            </p:extLst>
          </p:nvPr>
        </p:nvGraphicFramePr>
        <p:xfrm>
          <a:off x="841375" y="2362200"/>
          <a:ext cx="9488488" cy="334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53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BFE1E8-F218-ED52-F812-606B03A7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0562"/>
            <a:ext cx="9489000" cy="937040"/>
          </a:xfrm>
        </p:spPr>
        <p:txBody>
          <a:bodyPr>
            <a:normAutofit/>
          </a:bodyPr>
          <a:lstStyle/>
          <a:p>
            <a:r>
              <a:rPr lang="pl-PL" sz="3700" b="0" i="0" u="none" strike="noStrike">
                <a:effectLst/>
                <a:latin typeface="-webkit-standard"/>
              </a:rPr>
              <a:t>Jak wybrać odpowiedni system fotowoltaiczny?</a:t>
            </a:r>
            <a:endParaRPr lang="pl-PL" sz="37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2E753A-9EC8-4017-973A-6477BEF0A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2027271"/>
            <a:ext cx="103809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7B70A15C-57B8-C50F-BF12-B13767D198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567732"/>
              </p:ext>
            </p:extLst>
          </p:nvPr>
        </p:nvGraphicFramePr>
        <p:xfrm>
          <a:off x="841375" y="2362200"/>
          <a:ext cx="9488488" cy="334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4910222"/>
      </p:ext>
    </p:extLst>
  </p:cSld>
  <p:clrMapOvr>
    <a:masterClrMapping/>
  </p:clrMapOvr>
</p:sld>
</file>

<file path=ppt/theme/theme1.xml><?xml version="1.0" encoding="utf-8"?>
<a:theme xmlns:a="http://schemas.openxmlformats.org/drawingml/2006/main" name="MimeoVTI">
  <a:themeElements>
    <a:clrScheme name="AnalogousFromRegularSeed_2SEEDS">
      <a:dk1>
        <a:srgbClr val="000000"/>
      </a:dk1>
      <a:lt1>
        <a:srgbClr val="FFFFFF"/>
      </a:lt1>
      <a:dk2>
        <a:srgbClr val="302B1B"/>
      </a:dk2>
      <a:lt2>
        <a:srgbClr val="F0F1F3"/>
      </a:lt2>
      <a:accent1>
        <a:srgbClr val="B18E3B"/>
      </a:accent1>
      <a:accent2>
        <a:srgbClr val="C36E4D"/>
      </a:accent2>
      <a:accent3>
        <a:srgbClr val="9CA742"/>
      </a:accent3>
      <a:accent4>
        <a:srgbClr val="3B9BB1"/>
      </a:accent4>
      <a:accent5>
        <a:srgbClr val="4D7BC3"/>
      </a:accent5>
      <a:accent6>
        <a:srgbClr val="4E4BB8"/>
      </a:accent6>
      <a:hlink>
        <a:srgbClr val="3F66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meoVTI" id="{63E3BFD8-7F9C-46D1-A4F3-04054403C108}" vid="{C505C190-EE38-45FD-8294-6454536D04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713</Words>
  <Application>Microsoft Macintosh PowerPoint</Application>
  <PresentationFormat>Panoramiczny</PresentationFormat>
  <Paragraphs>77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-webkit-standard</vt:lpstr>
      <vt:lpstr>Arial</vt:lpstr>
      <vt:lpstr>Elephant</vt:lpstr>
      <vt:lpstr>Univers Condensed</vt:lpstr>
      <vt:lpstr>MimeoVTI</vt:lpstr>
      <vt:lpstr>Panele fotowoltaiczne – Energia Przyszłości </vt:lpstr>
      <vt:lpstr>Cel prezentacji</vt:lpstr>
      <vt:lpstr>Czym są panele fotowoltaiczne?</vt:lpstr>
      <vt:lpstr>Czym są panele fotowoltaiczne?</vt:lpstr>
      <vt:lpstr>Jak działają panele fotowoltaiczne?</vt:lpstr>
      <vt:lpstr>Korzyści z zastosowania paneli fotowoltaicznych </vt:lpstr>
      <vt:lpstr>Korzyści z zastosowania paneli fotowoltaicznych </vt:lpstr>
      <vt:lpstr>Koszt instalacji paneli fotowoltaicznych</vt:lpstr>
      <vt:lpstr>Jak wybrać odpowiedni system fotowoltaiczny?</vt:lpstr>
      <vt:lpstr>Proces instalacji paneli fotowoltaicznych</vt:lpstr>
      <vt:lpstr>Przykłady zastosowań paneli fotowoltaicznych</vt:lpstr>
      <vt:lpstr>Przyszłość technologii fotowoltaicznej</vt:lpstr>
      <vt:lpstr>Podsumowanie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Wala</dc:creator>
  <cp:lastModifiedBy>Sebastian Wala</cp:lastModifiedBy>
  <cp:revision>3</cp:revision>
  <dcterms:created xsi:type="dcterms:W3CDTF">2025-01-27T13:43:22Z</dcterms:created>
  <dcterms:modified xsi:type="dcterms:W3CDTF">2025-01-28T11:52:39Z</dcterms:modified>
</cp:coreProperties>
</file>